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73" r:id="rId5"/>
    <p:sldId id="264" r:id="rId6"/>
    <p:sldId id="282" r:id="rId7"/>
    <p:sldId id="284" r:id="rId8"/>
    <p:sldId id="283" r:id="rId9"/>
    <p:sldId id="281" r:id="rId10"/>
    <p:sldId id="259" r:id="rId11"/>
    <p:sldId id="287" r:id="rId12"/>
    <p:sldId id="286" r:id="rId13"/>
    <p:sldId id="288" r:id="rId14"/>
    <p:sldId id="280" r:id="rId15"/>
    <p:sldId id="274" r:id="rId16"/>
    <p:sldId id="260" r:id="rId17"/>
    <p:sldId id="289" r:id="rId18"/>
    <p:sldId id="290" r:id="rId19"/>
    <p:sldId id="298" r:id="rId20"/>
    <p:sldId id="272" r:id="rId21"/>
    <p:sldId id="261" r:id="rId22"/>
    <p:sldId id="279" r:id="rId23"/>
    <p:sldId id="275" r:id="rId24"/>
    <p:sldId id="291" r:id="rId25"/>
    <p:sldId id="293" r:id="rId26"/>
    <p:sldId id="294" r:id="rId27"/>
    <p:sldId id="292" r:id="rId28"/>
    <p:sldId id="295" r:id="rId29"/>
    <p:sldId id="296" r:id="rId30"/>
    <p:sldId id="263" r:id="rId31"/>
    <p:sldId id="265" r:id="rId32"/>
    <p:sldId id="266" r:id="rId33"/>
    <p:sldId id="267" r:id="rId34"/>
    <p:sldId id="285" r:id="rId35"/>
    <p:sldId id="269" r:id="rId36"/>
    <p:sldId id="268" r:id="rId37"/>
    <p:sldId id="276" r:id="rId38"/>
    <p:sldId id="299" r:id="rId39"/>
    <p:sldId id="300" r:id="rId40"/>
    <p:sldId id="270" r:id="rId41"/>
    <p:sldId id="297" r:id="rId42"/>
    <p:sldId id="301" r:id="rId43"/>
    <p:sldId id="302" r:id="rId44"/>
    <p:sldId id="27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 autoAdjust="0"/>
    <p:restoredTop sz="97386" autoAdjust="0"/>
  </p:normalViewPr>
  <p:slideViewPr>
    <p:cSldViewPr snapToGrid="0">
      <p:cViewPr>
        <p:scale>
          <a:sx n="150" d="100"/>
          <a:sy n="150" d="100"/>
        </p:scale>
        <p:origin x="2802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B89967-7FF1-42AC-BCAE-2005D4BF8BA8}" type="datetimeFigureOut">
              <a:rPr lang="en-US" smtClean="0"/>
              <a:t>11/6/2022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CAAD7-42FC-4727-8912-7CBB82EE41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330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F782C-C50D-48EF-B4A0-A186A0F86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862834-3421-4556-BF23-FEFAAAAAAB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02097-7483-458E-A418-3FF35F33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95F06-449D-465F-B5F0-8CCAC8B35718}" type="datetime1">
              <a:rPr lang="en-US" smtClean="0"/>
              <a:t>11/6/2022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329D2-D5CA-4573-8FFA-6CC31484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25566-45AC-44BB-A79D-29C7B45A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499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1D58D-CF33-4F16-84D1-CD9AED6D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16C9F4-AA11-4A7E-8414-5C8A7CCDE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D2147-A7BA-4AA7-B606-F51BDBB73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5F879-A9EA-4C56-B8AA-FF89DB04372C}" type="datetime1">
              <a:rPr lang="en-US" smtClean="0"/>
              <a:t>11/6/2022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19843-A578-4B4E-9DE0-4438C790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B7682-EBBA-4ADE-8772-E8F191F21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29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0B496A-3699-4893-AD57-B2DC666CFB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66ED31-BC36-424F-9B12-0FF7AA631D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27A23F-CFC4-43C8-A873-1CBB5FD5B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087CA-DE2C-49A7-80BA-441D4D1A0386}" type="datetime1">
              <a:rPr lang="en-US" smtClean="0"/>
              <a:t>11/6/2022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849EE-E223-4A1B-9A27-4E4392E33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C3299-E12E-49E7-8227-CD8CB365B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70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FC818-719F-4631-BBEB-D3C87E9B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1B93C-28E2-43A7-B530-2A2601C46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3DCAF-B820-4AF9-8332-30412AD9A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300D4-84C9-4BDF-B930-807C2D62AC70}" type="datetime1">
              <a:rPr lang="en-US" smtClean="0"/>
              <a:t>11/6/2022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99C17-0966-4377-8856-94626D469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2C6F4-BC44-4CEA-8661-A51F03A9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74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DDD71-0557-4B32-B205-7F14CD32C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B878E-EE60-4A7F-A823-177071346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478ED-AE5E-4EC8-90E1-AEDCBB2B3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A650B-41AF-4F4C-95D6-3CDD10526AF3}" type="datetime1">
              <a:rPr lang="en-US" smtClean="0"/>
              <a:t>11/6/2022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51EA9-295D-4F9D-8742-EBCA32B16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CE7D1-C829-416C-A978-85995EF74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89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4924A-7E43-44E5-AE1B-F40F52ED7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4D1F9-B911-410E-8CE9-CA4D682D27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FB2D65-B227-463D-AD6D-B2784C68C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F9168D-1C69-4B62-A7D8-E97995A22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96D81-ADE4-41FC-89D3-8D18BF95A2DC}" type="datetime1">
              <a:rPr lang="en-US" smtClean="0"/>
              <a:t>11/6/2022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3B8C9-5431-4779-8905-2B5B1D9F6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CF5D5D-25E8-4B62-B80C-B268C04F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871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2AAE3-7935-4322-852E-118419B2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15DC1-4553-4E64-A5E7-F13C0D16A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909D47-9DCF-4E8D-A273-DA8970E8D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3C49B0-47CF-4A40-AE2C-1DC2F38553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455C5B-A01E-425F-AFF1-37C89AB796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810F51-D357-4022-BB16-1C8A2224E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0C9AE-2B1D-4419-8278-6E17B01BE577}" type="datetime1">
              <a:rPr lang="en-US" smtClean="0"/>
              <a:t>11/6/2022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855B-2A10-4C20-B52D-47C38AFFC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A181B1-BE43-415D-990F-7A6DD00A6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965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312D2-0BE8-4354-A227-7F3ACB57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60F5A-0FD0-457D-85C3-560DCE793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501AF-FBBD-4BE2-93F8-77A6F93E1B08}" type="datetime1">
              <a:rPr lang="en-US" smtClean="0"/>
              <a:t>11/6/2022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E1A6C-E01C-400F-A1DC-D6CB74A99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C31F55-EE85-41B3-9AC4-82FF0C267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209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5D1CEF-8651-422A-BAD3-639B840F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057DA-2808-4D52-B73B-1D788F7145BF}" type="datetime1">
              <a:rPr lang="en-US" smtClean="0"/>
              <a:t>11/6/2022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63B300-8F00-4DC7-896B-798EAC4A3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36E81-93EF-4DE7-A2B0-559EB1E51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487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6F1C-0A15-4C21-A7C7-45F0980C6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2FE6E-5997-4300-8B94-8360DB825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EE0EBB-B123-448B-A79A-BA187BE92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22090-F2F7-4B8D-BD42-83DE69280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9034D-10D9-4C04-BAEC-5122FFDF7586}" type="datetime1">
              <a:rPr lang="en-US" smtClean="0"/>
              <a:t>11/6/2022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60D114-9B93-4B9E-AA8B-E15700C31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4C7DAE-7E71-4A52-8B18-19BD2B9F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98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2A12B-2B97-4EC9-98B0-FA78AFE2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898A2C-709D-42F1-9838-C2356F5619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D2B66C-6169-4F07-9C11-B4B04B1E7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F45905-40CA-4F29-BBDB-2BF5BEC7C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F3163-D9DE-4DFC-98D5-8E6B20071D05}" type="datetime1">
              <a:rPr lang="en-US" smtClean="0"/>
              <a:t>11/6/2022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CE4E7-144E-4596-85A1-B6C39D0AE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F63F1-F25D-4049-A4BF-8821013F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42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D88F6F-91C1-4675-B250-B95598E60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664BF-10CA-444C-A968-76FDC546C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34AD7-71F8-46E5-B8B5-99D76EA995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90EC8-BA9E-4937-907E-62BFB9F1B9AD}" type="datetime1">
              <a:rPr lang="en-US" smtClean="0"/>
              <a:t>11/6/2022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C5EBF-E18C-4765-AA23-8BEFFED9CA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6B3FA-83AC-405A-BBD7-4D299ADBEA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0A24E-A725-4B67-A709-B05312D8EB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58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srn.com/abstract=3278907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srn.com/abstract=2959605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burgessx/SwapsBook" TargetMode="External"/><Relationship Id="rId2" Type="http://schemas.openxmlformats.org/officeDocument/2006/relationships/hyperlink" Target="https://ssrn.com/author=1728976" TargetMode="Externa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0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ssrn.com/abstract=4125565" TargetMode="External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burgessx/SwapsBook" TargetMode="External"/><Relationship Id="rId2" Type="http://schemas.openxmlformats.org/officeDocument/2006/relationships/hyperlink" Target="https://ssrn.com/author=1728976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39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kedin.com/in/nburgessx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D24F0F6-1F0F-42D7-95B1-EEDA7F03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6091"/>
            <a:ext cx="12192000" cy="46019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B5A772-3CCB-422D-8212-EF5B10AD724C}"/>
              </a:ext>
            </a:extLst>
          </p:cNvPr>
          <p:cNvSpPr txBox="1"/>
          <p:nvPr/>
        </p:nvSpPr>
        <p:spPr>
          <a:xfrm>
            <a:off x="1693523" y="577081"/>
            <a:ext cx="8804953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800" dirty="0"/>
              <a:t>Low Latency Interest Rate Markets</a:t>
            </a:r>
          </a:p>
          <a:p>
            <a:pPr algn="ctr">
              <a:lnSpc>
                <a:spcPct val="150000"/>
              </a:lnSpc>
            </a:pPr>
            <a:r>
              <a:rPr lang="en-GB" sz="2800" dirty="0">
                <a:solidFill>
                  <a:srgbClr val="C00000"/>
                </a:solidFill>
              </a:rPr>
              <a:t>Theory, Pricing &amp; Practice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3CAA34-ACC4-4432-82DC-D0CF55F4197E}"/>
              </a:ext>
            </a:extLst>
          </p:cNvPr>
          <p:cNvSpPr txBox="1"/>
          <p:nvPr/>
        </p:nvSpPr>
        <p:spPr>
          <a:xfrm>
            <a:off x="9717618" y="6164027"/>
            <a:ext cx="2290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>
                <a:solidFill>
                  <a:schemeClr val="bg1"/>
                </a:solidFill>
              </a:rPr>
              <a:t>Nicholas Burgess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928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Interest Rate Swaps</a:t>
            </a:r>
            <a:r>
              <a:rPr lang="en-US" sz="3200" dirty="0"/>
              <a:t> – Fixed or Variable Borrowing Costs?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ECE9AA-AABF-0F1E-BE61-404B40329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4" y="2524816"/>
            <a:ext cx="9424780" cy="16190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2162D2-B9E3-4615-8E42-6EBC1178A44E}"/>
              </a:ext>
            </a:extLst>
          </p:cNvPr>
          <p:cNvSpPr txBox="1"/>
          <p:nvPr/>
        </p:nvSpPr>
        <p:spPr>
          <a:xfrm>
            <a:off x="838200" y="4333184"/>
            <a:ext cx="572135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Hedging Interest Rate Risk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Swap Floating Interest for Fixed Interest (or Vice Versa)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Traditionally Used to Fix Borrowing Costs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Also for Speculative Purposes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A7F2F9-FC5B-65E1-50C3-0D01A2A56F9F}"/>
              </a:ext>
            </a:extLst>
          </p:cNvPr>
          <p:cNvSpPr txBox="1"/>
          <p:nvPr/>
        </p:nvSpPr>
        <p:spPr>
          <a:xfrm>
            <a:off x="914400" y="1292242"/>
            <a:ext cx="6586182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Project Finance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Project Finance Incurs Variable Interest Costs (LIBOR + Spread)</a:t>
            </a:r>
          </a:p>
        </p:txBody>
      </p:sp>
    </p:spTree>
    <p:extLst>
      <p:ext uri="{BB962C8B-B14F-4D97-AF65-F5344CB8AC3E}">
        <p14:creationId xmlns:p14="http://schemas.microsoft.com/office/powerpoint/2010/main" val="962068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Interest Rate Swaps</a:t>
            </a:r>
            <a:r>
              <a:rPr lang="en-US" sz="3200" dirty="0"/>
              <a:t> –Market Quotes &amp; Pricing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A6166-B3B4-F5DE-F883-924760928CFF}"/>
              </a:ext>
            </a:extLst>
          </p:cNvPr>
          <p:cNvSpPr txBox="1"/>
          <p:nvPr/>
        </p:nvSpPr>
        <p:spPr>
          <a:xfrm>
            <a:off x="838200" y="5095697"/>
            <a:ext cx="5842379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Standard Tenors:     </a:t>
            </a:r>
            <a:r>
              <a:rPr lang="en-GB" dirty="0">
                <a:solidFill>
                  <a:srgbClr val="C00000"/>
                </a:solidFill>
              </a:rPr>
              <a:t>Spread</a:t>
            </a:r>
            <a:r>
              <a:rPr lang="en-GB" dirty="0"/>
              <a:t> Over US Treasury Yields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New Swaps: 	     </a:t>
            </a:r>
            <a:r>
              <a:rPr lang="en-GB" dirty="0">
                <a:solidFill>
                  <a:srgbClr val="C00000"/>
                </a:solidFill>
              </a:rPr>
              <a:t>Par Rate</a:t>
            </a:r>
            <a:r>
              <a:rPr lang="en-GB" dirty="0"/>
              <a:t> (%), since PV=0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Existing Swaps:	     </a:t>
            </a:r>
            <a:r>
              <a:rPr lang="en-GB" dirty="0">
                <a:solidFill>
                  <a:srgbClr val="C00000"/>
                </a:solidFill>
              </a:rPr>
              <a:t>Present Value</a:t>
            </a:r>
            <a:r>
              <a:rPr lang="en-GB" dirty="0"/>
              <a:t> (USD)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78F44-E213-F378-8180-234FC62C2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44258"/>
            <a:ext cx="10306051" cy="365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77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Interest Rate Swaps</a:t>
            </a:r>
            <a:r>
              <a:rPr lang="en-US" sz="3200" dirty="0"/>
              <a:t> – Present Value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9BE9F4-9C92-4D53-81BA-0D16A5742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237" y="1101174"/>
            <a:ext cx="7434428" cy="37459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4DF4CB-8BA1-ED88-0EC1-351132FA661B}"/>
                  </a:ext>
                </a:extLst>
              </p:cNvPr>
              <p:cNvSpPr txBox="1"/>
              <p:nvPr/>
            </p:nvSpPr>
            <p:spPr>
              <a:xfrm>
                <a:off x="2653747" y="5351984"/>
                <a:ext cx="6168887" cy="11408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𝑆𝑤𝑎𝑝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𝑃𝑉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GB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  <m:r>
                                    <a:rPr lang="en-GB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GB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GB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groupChr>
                        </m:e>
                        <m:lim>
                          <m:r>
                            <a:rPr lang="en-GB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𝐹𝑖𝑥𝑒𝑑</m:t>
                          </m:r>
                          <m:r>
                            <a:rPr lang="en-GB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𝐶𝑎𝑠h</m:t>
                          </m:r>
                          <m:r>
                            <a:rPr lang="en-GB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𝐹𝑙𝑜𝑤𝑠</m:t>
                          </m:r>
                        </m:lim>
                      </m:limLow>
                      <m:r>
                        <a:rPr lang="en-GB" i="0">
                          <a:latin typeface="Cambria Math" panose="02040503050406030204" pitchFamily="18" charset="0"/>
                        </a:rPr>
                        <m:t>−</m:t>
                      </m:r>
                      <m:limLow>
                        <m:limLow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GB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GB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GB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GB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groupChr>
                        </m:e>
                        <m:lim>
                          <m:r>
                            <a:rPr lang="en-GB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𝐹𝑙𝑜𝑎𝑡𝑖𝑛𝑔</m:t>
                          </m:r>
                          <m:r>
                            <a:rPr lang="en-GB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𝐶𝑎𝑠h</m:t>
                          </m:r>
                          <m:r>
                            <a:rPr lang="en-GB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𝐹𝑙𝑜𝑤𝑠</m:t>
                          </m:r>
                        </m:lim>
                      </m:limLow>
                      <m:r>
                        <a:rPr lang="en-GB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4DF4CB-8BA1-ED88-0EC1-351132FA6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747" y="5351984"/>
                <a:ext cx="6168887" cy="11408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8994A50-16BE-C3BB-A680-B3F07155A12F}"/>
              </a:ext>
            </a:extLst>
          </p:cNvPr>
          <p:cNvSpPr txBox="1"/>
          <p:nvPr/>
        </p:nvSpPr>
        <p:spPr>
          <a:xfrm>
            <a:off x="3300051" y="4867137"/>
            <a:ext cx="6096000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Present Value</a:t>
            </a:r>
            <a:r>
              <a:rPr lang="en-GB" dirty="0"/>
              <a:t> is the Sum of </a:t>
            </a:r>
            <a:r>
              <a:rPr lang="en-GB" dirty="0">
                <a:solidFill>
                  <a:srgbClr val="C00000"/>
                </a:solidFill>
              </a:rPr>
              <a:t>Discounted</a:t>
            </a:r>
            <a:r>
              <a:rPr lang="en-GB" dirty="0"/>
              <a:t> Cash Flows </a:t>
            </a:r>
          </a:p>
        </p:txBody>
      </p:sp>
    </p:spTree>
    <p:extLst>
      <p:ext uri="{BB962C8B-B14F-4D97-AF65-F5344CB8AC3E}">
        <p14:creationId xmlns:p14="http://schemas.microsoft.com/office/powerpoint/2010/main" val="2282294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Interest Rate Swaps</a:t>
            </a:r>
            <a:r>
              <a:rPr lang="en-US" sz="3200" dirty="0"/>
              <a:t> – Par Rate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4DF4CB-8BA1-ED88-0EC1-351132FA661B}"/>
                  </a:ext>
                </a:extLst>
              </p:cNvPr>
              <p:cNvSpPr txBox="1"/>
              <p:nvPr/>
            </p:nvSpPr>
            <p:spPr>
              <a:xfrm>
                <a:off x="2337176" y="2695657"/>
                <a:ext cx="6506573" cy="11408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𝑆𝑤𝑎𝑝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𝑃𝑉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GB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GB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GB" i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GB" i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groupChr>
                        </m:e>
                        <m:lim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𝐹𝑖𝑥𝑒𝑑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𝐶𝑎𝑠h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𝐹𝑙𝑜𝑤𝑠</m:t>
                          </m:r>
                        </m:lim>
                      </m:limLow>
                      <m:r>
                        <a:rPr lang="en-GB" i="0">
                          <a:latin typeface="Cambria Math" panose="02040503050406030204" pitchFamily="18" charset="0"/>
                        </a:rPr>
                        <m:t>−</m:t>
                      </m:r>
                      <m:limLow>
                        <m:limLow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GB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GB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GB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GB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groupChr>
                        </m:e>
                        <m:li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𝐹𝑙𝑜𝑎𝑡𝑖𝑛𝑔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𝐶𝑎𝑠h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𝐹𝑙𝑜𝑤𝑠</m:t>
                          </m:r>
                        </m:lim>
                      </m:limLow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4DF4CB-8BA1-ED88-0EC1-351132FA66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176" y="2695657"/>
                <a:ext cx="6506573" cy="11408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7654D43-7792-E5E6-FCA6-5E5B901D630E}"/>
                  </a:ext>
                </a:extLst>
              </p:cNvPr>
              <p:cNvSpPr txBox="1"/>
              <p:nvPr/>
            </p:nvSpPr>
            <p:spPr>
              <a:xfrm>
                <a:off x="2447971" y="4806056"/>
                <a:ext cx="5951562" cy="6942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𝑃𝑎𝑟</m:t>
                      </m:r>
                      <m:r>
                        <a:rPr lang="en-GB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GB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𝑅𝑎𝑡𝑒</m:t>
                      </m:r>
                      <m:r>
                        <a:rPr lang="en-GB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en-GB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𝑝</m:t>
                      </m:r>
                      <m:r>
                        <a:rPr lang="en-GB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 </m:t>
                      </m:r>
                      <m:f>
                        <m:fPr>
                          <m:ctrlP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𝑃𝑉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𝐹𝑙𝑜𝑎𝑡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𝐿𝑒𝑔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 </m:t>
                      </m:r>
                      <m:f>
                        <m:fPr>
                          <m:ctrlP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𝑃𝑉</m:t>
                          </m:r>
                          <m:d>
                            <m:dPr>
                              <m:ctrlP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𝐹𝑙𝑜𝑎𝑡</m:t>
                              </m:r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𝐿𝑒𝑔</m:t>
                              </m:r>
                            </m:e>
                          </m:d>
                        </m:num>
                        <m:den>
                          <m:r>
                            <a:rPr lang="en-GB" sz="1800" i="1" smtClean="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𝐴𝑛𝑛𝑢𝑖𝑡𝑦</m:t>
                          </m:r>
                          <m:d>
                            <m:dPr>
                              <m:ctrlP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𝐹𝑖𝑥𝑒𝑑</m:t>
                              </m:r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𝐿𝑒𝑔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GB" baseline="30000" dirty="0"/>
                            <m:t>1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7654D43-7792-E5E6-FCA6-5E5B901D6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971" y="4806056"/>
                <a:ext cx="5951562" cy="6942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F1B2602-7538-A95D-83BD-304B1E7BF20D}"/>
              </a:ext>
            </a:extLst>
          </p:cNvPr>
          <p:cNvSpPr txBox="1"/>
          <p:nvPr/>
        </p:nvSpPr>
        <p:spPr>
          <a:xfrm>
            <a:off x="674426" y="1082151"/>
            <a:ext cx="6097136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New Swaps Trade at Par i.e. PV = 0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Consequently such Swaps Quote as a Par Rate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This is the fixed rate that makes both trade legs equal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5C623D-E90F-49D5-9FC5-151961D2AEBF}"/>
              </a:ext>
            </a:extLst>
          </p:cNvPr>
          <p:cNvSpPr txBox="1"/>
          <p:nvPr/>
        </p:nvSpPr>
        <p:spPr>
          <a:xfrm>
            <a:off x="674426" y="4041821"/>
            <a:ext cx="609713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/>
              <a:t>Rearrange for the Fixed Rate r and call this the Par Rate, 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7037A3-74FF-4E48-3827-897F3294D59C}"/>
              </a:ext>
            </a:extLst>
          </p:cNvPr>
          <p:cNvSpPr txBox="1"/>
          <p:nvPr/>
        </p:nvSpPr>
        <p:spPr>
          <a:xfrm>
            <a:off x="674426" y="5974258"/>
            <a:ext cx="6097136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baseline="30000" dirty="0">
                <a:solidFill>
                  <a:schemeClr val="bg1">
                    <a:lumMod val="75000"/>
                  </a:schemeClr>
                </a:solidFill>
              </a:rPr>
              <a:t>1 </a:t>
            </a:r>
            <a:r>
              <a:rPr lang="en-GB" sz="1400" dirty="0">
                <a:solidFill>
                  <a:schemeClr val="bg1">
                    <a:lumMod val="75000"/>
                  </a:schemeClr>
                </a:solidFill>
              </a:rPr>
              <a:t>Par Rates calculated in terms of Annuity or PV01</a:t>
            </a:r>
          </a:p>
        </p:txBody>
      </p:sp>
    </p:spTree>
    <p:extLst>
      <p:ext uri="{BB962C8B-B14F-4D97-AF65-F5344CB8AC3E}">
        <p14:creationId xmlns:p14="http://schemas.microsoft.com/office/powerpoint/2010/main" val="1910815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1BDF25AF-6ABD-DF67-C50D-7BA18220B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652" y="308705"/>
            <a:ext cx="3848854" cy="62405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Interest Rate Swaps</a:t>
            </a:r>
            <a:r>
              <a:rPr lang="en-US" sz="3200" dirty="0"/>
              <a:t> - Specification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A6166-B3B4-F5DE-F883-924760928CFF}"/>
              </a:ext>
            </a:extLst>
          </p:cNvPr>
          <p:cNvSpPr txBox="1"/>
          <p:nvPr/>
        </p:nvSpPr>
        <p:spPr>
          <a:xfrm>
            <a:off x="706735" y="1247144"/>
            <a:ext cx="5635311" cy="95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342900"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800" dirty="0"/>
              <a:t>Majority of Swap Booking Schedule Related</a:t>
            </a:r>
          </a:p>
          <a:p>
            <a:pPr marL="400050" indent="-342900">
              <a:lnSpc>
                <a:spcPct val="150000"/>
              </a:lnSpc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800" dirty="0"/>
              <a:t>Trading </a:t>
            </a:r>
            <a:r>
              <a:rPr lang="en-US" sz="1800" dirty="0">
                <a:solidFill>
                  <a:srgbClr val="C00000"/>
                </a:solidFill>
              </a:rPr>
              <a:t>Templates</a:t>
            </a:r>
            <a:r>
              <a:rPr lang="en-US" sz="1800" dirty="0"/>
              <a:t>, Generators &amp; Static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D20EBC-82FB-AA5A-DB48-5E5F6310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02" y="2814905"/>
            <a:ext cx="4175635" cy="360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91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13C9B407-5B7F-8B2F-7ABC-5CE9DC0FC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453" y="1445947"/>
            <a:ext cx="5063193" cy="1625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036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Interest Rate Swaps</a:t>
            </a:r>
            <a:r>
              <a:rPr lang="en-US" sz="3200" dirty="0"/>
              <a:t> - Schedules &amp; Stubs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A6166-B3B4-F5DE-F883-924760928CFF}"/>
              </a:ext>
            </a:extLst>
          </p:cNvPr>
          <p:cNvSpPr txBox="1"/>
          <p:nvPr/>
        </p:nvSpPr>
        <p:spPr>
          <a:xfrm>
            <a:off x="748748" y="1541772"/>
            <a:ext cx="4280452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Swap Schedules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Backwards vs Forward Rolling Schedules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Unadjusted to Preserve Roll Day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Holiday Adjustments Ex-Ante 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Accrual Day Count Conventions</a:t>
            </a:r>
          </a:p>
        </p:txBody>
      </p:sp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86282D66-AB0C-83EC-F0BF-CC406D947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689" y="3253138"/>
            <a:ext cx="5842410" cy="1585159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BE59467C-BA44-AC59-3AFE-881D586B5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407" y="5158628"/>
            <a:ext cx="5842410" cy="15618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90409D-5E08-40F9-16ED-DA5D1F0DB88A}"/>
              </a:ext>
            </a:extLst>
          </p:cNvPr>
          <p:cNvSpPr txBox="1"/>
          <p:nvPr/>
        </p:nvSpPr>
        <p:spPr>
          <a:xfrm>
            <a:off x="7825406" y="1066798"/>
            <a:ext cx="968958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C00000"/>
              </a:buClr>
            </a:pPr>
            <a:r>
              <a:rPr lang="en-GB" sz="1400" dirty="0"/>
              <a:t>1Y Swap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DD97A3-27D9-1056-4ECB-18BFAE14F770}"/>
              </a:ext>
            </a:extLst>
          </p:cNvPr>
          <p:cNvSpPr txBox="1"/>
          <p:nvPr/>
        </p:nvSpPr>
        <p:spPr>
          <a:xfrm>
            <a:off x="7306609" y="3054143"/>
            <a:ext cx="2037153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C00000"/>
              </a:buClr>
            </a:pPr>
            <a:r>
              <a:rPr lang="en-GB" sz="1400" dirty="0">
                <a:solidFill>
                  <a:srgbClr val="C00000"/>
                </a:solidFill>
              </a:rPr>
              <a:t>1Y2M (Short Start)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4CFA28-FE8E-CABE-BF42-45AA7BD0AB40}"/>
              </a:ext>
            </a:extLst>
          </p:cNvPr>
          <p:cNvSpPr txBox="1"/>
          <p:nvPr/>
        </p:nvSpPr>
        <p:spPr>
          <a:xfrm>
            <a:off x="7220471" y="4948179"/>
            <a:ext cx="2037153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C00000"/>
              </a:buClr>
            </a:pPr>
            <a:r>
              <a:rPr lang="en-GB" sz="1400" dirty="0">
                <a:solidFill>
                  <a:srgbClr val="C00000"/>
                </a:solidFill>
              </a:rPr>
              <a:t>1Y2M (Long Start)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E8B44F-7AB6-9E19-A047-5E4F114F8D66}"/>
              </a:ext>
            </a:extLst>
          </p:cNvPr>
          <p:cNvSpPr txBox="1"/>
          <p:nvPr/>
        </p:nvSpPr>
        <p:spPr>
          <a:xfrm>
            <a:off x="748748" y="4190363"/>
            <a:ext cx="3763617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Broken-Dated Swaps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Stubs &amp; Stub Rates (Linear Interp)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Short Start/End, Long Start/End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Market Default: </a:t>
            </a:r>
            <a:r>
              <a:rPr lang="en-GB" dirty="0">
                <a:solidFill>
                  <a:srgbClr val="C00000"/>
                </a:solidFill>
              </a:rPr>
              <a:t>Short Start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0F26A0-C9AD-554E-6564-1D60CFE8F96C}"/>
              </a:ext>
            </a:extLst>
          </p:cNvPr>
          <p:cNvSpPr txBox="1"/>
          <p:nvPr/>
        </p:nvSpPr>
        <p:spPr>
          <a:xfrm>
            <a:off x="9387044" y="355263"/>
            <a:ext cx="20901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(Reference)</a:t>
            </a:r>
            <a:endParaRPr lang="en-GB" sz="28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4770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IR Products </a:t>
            </a:r>
            <a:r>
              <a:rPr lang="en-US" sz="3200" dirty="0"/>
              <a:t>– Tenor &amp; Xccy Basis Swaps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56E86B-495B-4AAF-9283-8C6B73886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670" y="1472849"/>
            <a:ext cx="7396496" cy="43506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463AD6-67E7-A5C8-6212-5146284089B1}"/>
              </a:ext>
            </a:extLst>
          </p:cNvPr>
          <p:cNvSpPr txBox="1"/>
          <p:nvPr/>
        </p:nvSpPr>
        <p:spPr>
          <a:xfrm>
            <a:off x="285085" y="1129235"/>
            <a:ext cx="3938516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Tenor Basis Swaps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Float vs Float (Same Currency)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Exchange USD3M for USD6M say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Match Project Cash Flow Frequency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72CE3D-0E3D-4166-0FCB-2C483E0AAE62}"/>
              </a:ext>
            </a:extLst>
          </p:cNvPr>
          <p:cNvSpPr txBox="1"/>
          <p:nvPr/>
        </p:nvSpPr>
        <p:spPr>
          <a:xfrm>
            <a:off x="285834" y="3817233"/>
            <a:ext cx="4195476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Xccy Basis Swaps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Float vs Float (Different Currencies)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Exchange USD3M for EUR3M say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Marked-to-Market / FX Notional Resets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Reduces XVA Costs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4142A-0BDA-659A-4873-0474183D4EFC}"/>
              </a:ext>
            </a:extLst>
          </p:cNvPr>
          <p:cNvSpPr txBox="1"/>
          <p:nvPr/>
        </p:nvSpPr>
        <p:spPr>
          <a:xfrm>
            <a:off x="285085" y="6044585"/>
            <a:ext cx="70237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505050"/>
                </a:solidFill>
                <a:effectLst/>
                <a:latin typeface="NexusSansWebPro"/>
              </a:rPr>
              <a:t>An Illustrated Step-by-Step Guide of How to Price Cross Currency Swaps (November 11, 2018). Available at SSRN: </a:t>
            </a:r>
            <a:r>
              <a:rPr lang="en-US" sz="1400" b="0" i="0" u="sng" dirty="0">
                <a:solidFill>
                  <a:srgbClr val="505050"/>
                </a:solidFill>
                <a:effectLst/>
                <a:latin typeface="NexusSansWebPro"/>
                <a:hlinkClick r:id="rId3"/>
              </a:rPr>
              <a:t>https://ssrn.com/abstract=3278907</a:t>
            </a:r>
            <a:r>
              <a:rPr lang="en-US" sz="1400" b="0" i="0" dirty="0">
                <a:solidFill>
                  <a:srgbClr val="505050"/>
                </a:solidFill>
                <a:effectLst/>
                <a:latin typeface="NexusSansWebPro"/>
              </a:rPr>
              <a:t> </a:t>
            </a:r>
            <a:endParaRPr lang="en-GB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082334-FA13-E436-A06F-0AEBF69AD630}"/>
              </a:ext>
            </a:extLst>
          </p:cNvPr>
          <p:cNvSpPr txBox="1"/>
          <p:nvPr/>
        </p:nvSpPr>
        <p:spPr>
          <a:xfrm>
            <a:off x="285085" y="2905780"/>
            <a:ext cx="4195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505050"/>
                </a:solidFill>
                <a:effectLst/>
                <a:latin typeface="NexusSansWebPro"/>
              </a:rPr>
              <a:t>Tenor Basis Swap Formulae (December 30, 2015).</a:t>
            </a:r>
          </a:p>
          <a:p>
            <a:r>
              <a:rPr lang="en-US" sz="1400" b="0" i="0" dirty="0">
                <a:solidFill>
                  <a:srgbClr val="505050"/>
                </a:solidFill>
                <a:effectLst/>
                <a:latin typeface="NexusSansWebPro"/>
              </a:rPr>
              <a:t>Available at SSRN: </a:t>
            </a:r>
            <a:r>
              <a:rPr lang="en-US" sz="1400" b="0" i="0" u="sng" dirty="0">
                <a:solidFill>
                  <a:srgbClr val="505050"/>
                </a:solidFill>
                <a:effectLst/>
                <a:latin typeface="NexusSansWebPro"/>
                <a:hlinkClick r:id="rId4"/>
              </a:rPr>
              <a:t>https://ssrn.com/abstract=2959605</a:t>
            </a:r>
            <a:r>
              <a:rPr lang="en-US" sz="1400" b="0" i="0" dirty="0">
                <a:solidFill>
                  <a:srgbClr val="505050"/>
                </a:solidFill>
                <a:effectLst/>
                <a:latin typeface="NexusSansWebPro"/>
              </a:rPr>
              <a:t> </a:t>
            </a:r>
            <a:endParaRPr lang="en-GB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FC0C6-8819-1AAB-F69A-E8F20D828A97}"/>
              </a:ext>
            </a:extLst>
          </p:cNvPr>
          <p:cNvSpPr txBox="1"/>
          <p:nvPr/>
        </p:nvSpPr>
        <p:spPr>
          <a:xfrm>
            <a:off x="9387044" y="355263"/>
            <a:ext cx="20901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(Reference)</a:t>
            </a:r>
            <a:endParaRPr lang="en-GB" sz="32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5372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65B0210-6273-8C5E-7092-9738563C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380" y="1151962"/>
            <a:ext cx="9337150" cy="426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IR Products </a:t>
            </a:r>
            <a:r>
              <a:rPr lang="en-US" sz="3200" dirty="0"/>
              <a:t>– Asset Swaps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F5FC79-8F22-DD41-454A-EA509A6649EA}"/>
              </a:ext>
            </a:extLst>
          </p:cNvPr>
          <p:cNvSpPr txBox="1"/>
          <p:nvPr/>
        </p:nvSpPr>
        <p:spPr>
          <a:xfrm>
            <a:off x="838199" y="4310614"/>
            <a:ext cx="535253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Client Perspective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Receive Bond Coupons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Pay LIBOR + Spread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Spread Includes Finance + Credit Costs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BFECC4-5958-D3DA-2F36-39EFE49EE0E8}"/>
              </a:ext>
            </a:extLst>
          </p:cNvPr>
          <p:cNvSpPr txBox="1"/>
          <p:nvPr/>
        </p:nvSpPr>
        <p:spPr>
          <a:xfrm>
            <a:off x="838200" y="1304772"/>
            <a:ext cx="609600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Asset Swap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Borrow Funds to Invest in Bonds</a:t>
            </a:r>
          </a:p>
        </p:txBody>
      </p:sp>
    </p:spTree>
    <p:extLst>
      <p:ext uri="{BB962C8B-B14F-4D97-AF65-F5344CB8AC3E}">
        <p14:creationId xmlns:p14="http://schemas.microsoft.com/office/powerpoint/2010/main" val="1701061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08C5BD-ACC7-7FEE-7100-049BD38B2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507531"/>
            <a:ext cx="6781800" cy="2033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IR Products </a:t>
            </a:r>
            <a:r>
              <a:rPr lang="en-US" sz="3200" dirty="0"/>
              <a:t>– Credit Default Swaps (CDS)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463AD6-67E7-A5C8-6212-5146284089B1}"/>
              </a:ext>
            </a:extLst>
          </p:cNvPr>
          <p:cNvSpPr txBox="1"/>
          <p:nvPr/>
        </p:nvSpPr>
        <p:spPr>
          <a:xfrm>
            <a:off x="776785" y="1160160"/>
            <a:ext cx="4204647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Insurance Against Counterparty Default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Insuring Bond Notional Invested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Pay Fixed Insurance Premium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Receive Protection Payment on Default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46C749-F32D-9F7C-6045-BEE0AA69B535}"/>
              </a:ext>
            </a:extLst>
          </p:cNvPr>
          <p:cNvSpPr txBox="1"/>
          <p:nvPr/>
        </p:nvSpPr>
        <p:spPr>
          <a:xfrm>
            <a:off x="776785" y="4300792"/>
            <a:ext cx="6097136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Credit Crisis &amp; ISDA Big Bang (2008)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Standardized &amp; Cleared Contracts (IMM Dates</a:t>
            </a:r>
            <a:r>
              <a:rPr lang="en-GB" baseline="30000" dirty="0"/>
              <a:t>1</a:t>
            </a:r>
            <a:r>
              <a:rPr lang="en-GB" dirty="0"/>
              <a:t>)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Increased Liquidity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Accrued Interest, Clean &amp; Dirty Prices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5634EA-35E3-0AB9-5A6D-B9022AFDB7FC}"/>
              </a:ext>
            </a:extLst>
          </p:cNvPr>
          <p:cNvSpPr txBox="1"/>
          <p:nvPr/>
        </p:nvSpPr>
        <p:spPr>
          <a:xfrm>
            <a:off x="838200" y="6108211"/>
            <a:ext cx="6096000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sz="1400" baseline="30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GB" sz="1400" dirty="0">
                <a:solidFill>
                  <a:schemeClr val="bg1">
                    <a:lumMod val="65000"/>
                  </a:schemeClr>
                </a:solidFill>
              </a:rPr>
              <a:t> Third Wednesday of Mar, June, Sep and Dec</a:t>
            </a:r>
          </a:p>
        </p:txBody>
      </p:sp>
    </p:spTree>
    <p:extLst>
      <p:ext uri="{BB962C8B-B14F-4D97-AF65-F5344CB8AC3E}">
        <p14:creationId xmlns:p14="http://schemas.microsoft.com/office/powerpoint/2010/main" val="89135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766428E-3AB5-AFD7-78F7-D7A49F01E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966" y="1903856"/>
            <a:ext cx="5733268" cy="36599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IR Products </a:t>
            </a:r>
            <a:r>
              <a:rPr lang="en-US" sz="3200" dirty="0"/>
              <a:t>– CDS Pricing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463AD6-67E7-A5C8-6212-5146284089B1}"/>
                  </a:ext>
                </a:extLst>
              </p:cNvPr>
              <p:cNvSpPr txBox="1"/>
              <p:nvPr/>
            </p:nvSpPr>
            <p:spPr>
              <a:xfrm>
                <a:off x="413734" y="1103867"/>
                <a:ext cx="6876752" cy="2263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rgbClr val="C00000"/>
                  </a:buClr>
                </a:pPr>
                <a:r>
                  <a:rPr lang="en-GB" dirty="0">
                    <a:solidFill>
                      <a:srgbClr val="C00000"/>
                    </a:solidFill>
                  </a:rPr>
                  <a:t>Pricing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:r>
                  <a:rPr lang="en-GB" dirty="0"/>
                  <a:t>Similar to Interest Rate Swap Pricing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:r>
                  <a:rPr lang="en-GB" dirty="0"/>
                  <a:t>With Additional Survival Probability Term, Q(t,T)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d>
                              <m:d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𝑑𝑢</m:t>
                            </m:r>
                          </m:e>
                        </m:nary>
                      </m:e>
                    </m:d>
                  </m:oMath>
                </a14:m>
                <a:endParaRPr lang="en-GB" sz="1600" dirty="0"/>
              </a:p>
              <a:p>
                <a:pPr marL="285750" indent="-28575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m:rPr>
                        <m:nor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GB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dirty="0"/>
                      <m:t>‘</m:t>
                    </m:r>
                    <m:r>
                      <m:rPr>
                        <m:nor/>
                      </m:rPr>
                      <a:rPr lang="en-GB" dirty="0"/>
                      <m:t>Hazard</m:t>
                    </m:r>
                    <m:r>
                      <m:rPr>
                        <m:nor/>
                      </m:rPr>
                      <a:rPr lang="en-GB" dirty="0"/>
                      <m:t> </m:t>
                    </m:r>
                    <m:r>
                      <m:rPr>
                        <m:nor/>
                      </m:rPr>
                      <a:rPr lang="en-GB" dirty="0"/>
                      <m:t>Rate</m:t>
                    </m:r>
                    <m:r>
                      <m:rPr>
                        <m:nor/>
                      </m:rPr>
                      <a:rPr lang="en-GB" dirty="0"/>
                      <m:t>’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0" dirty="0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GB" dirty="0"/>
                  <a:t>instantaneous prob of default)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463AD6-67E7-A5C8-6212-514628408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34" y="1103867"/>
                <a:ext cx="6876752" cy="2263440"/>
              </a:xfrm>
              <a:prstGeom prst="rect">
                <a:avLst/>
              </a:prstGeom>
              <a:blipFill>
                <a:blip r:embed="rId3"/>
                <a:stretch>
                  <a:fillRect l="-798" b="-105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8C166C-8BD5-7287-4D05-643CF794F4B1}"/>
                  </a:ext>
                </a:extLst>
              </p:cNvPr>
              <p:cNvSpPr txBox="1"/>
              <p:nvPr/>
            </p:nvSpPr>
            <p:spPr>
              <a:xfrm>
                <a:off x="478388" y="4255460"/>
                <a:ext cx="609497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rgbClr val="C00000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𝑃𝑉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𝑃𝑉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𝑃𝑟𝑜𝑡𝑒𝑐𝑡𝑖𝑜𝑛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𝐿𝑒𝑔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𝑃𝑉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𝑃𝑟𝑒𝑚𝑖𝑢𝑚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𝐿𝑒𝑔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8C166C-8BD5-7287-4D05-643CF794F4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88" y="4255460"/>
                <a:ext cx="609497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1EDCCE07-CCB0-0DA0-C8FB-252A21106787}"/>
              </a:ext>
            </a:extLst>
          </p:cNvPr>
          <p:cNvSpPr txBox="1"/>
          <p:nvPr/>
        </p:nvSpPr>
        <p:spPr>
          <a:xfrm>
            <a:off x="478388" y="3752369"/>
            <a:ext cx="450138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Buying Credit Protection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C34A7B-FB4D-8668-50F1-71CD300AD18E}"/>
                  </a:ext>
                </a:extLst>
              </p:cNvPr>
              <p:cNvSpPr txBox="1"/>
              <p:nvPr/>
            </p:nvSpPr>
            <p:spPr>
              <a:xfrm>
                <a:off x="478388" y="4755345"/>
                <a:ext cx="6254578" cy="885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𝑃𝑉</m:t>
                      </m:r>
                      <m:d>
                        <m:d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𝑃𝑟𝑒𝑚𝑖𝑢𝑚</m:t>
                          </m:r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𝐿𝑒𝑔</m:t>
                          </m:r>
                        </m:e>
                      </m:d>
                      <m:r>
                        <a:rPr lang="en-GB" sz="1600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limLow>
                            <m:limLow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 ∆</m:t>
                                  </m:r>
                                  <m:d>
                                    <m:dPr>
                                      <m:ctrlPr>
                                        <a:rPr lang="en-GB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GB" sz="16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a:rPr lang="en-GB" sz="16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𝐶𝑜𝑢𝑝𝑜𝑛</m:t>
                              </m:r>
                            </m:lim>
                          </m:limLow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GB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𝑆𝑢𝑟𝑣𝑖𝑣𝑒</m:t>
                                  </m:r>
                                </m:e>
                              </m:d>
                            </m:lim>
                          </m:limLow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GB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GB" sz="1600" i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GB" sz="16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groupChr>
                            </m:e>
                            <m:lim>
                              <m:eqArr>
                                <m:eqArrPr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𝐷𝑖𝑠𝑐𝑜𝑢𝑛𝑡</m:t>
                                  </m:r>
                                </m:e>
                                <m:e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𝐹𝑎𝑐𝑡𝑜𝑟</m:t>
                                  </m:r>
                                </m:e>
                              </m:eqArr>
                            </m:lim>
                          </m:limLow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DC34A7B-FB4D-8668-50F1-71CD300AD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88" y="4755345"/>
                <a:ext cx="6254578" cy="8854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A432E7-229A-25EA-91A4-713DC56C0F0D}"/>
                  </a:ext>
                </a:extLst>
              </p:cNvPr>
              <p:cNvSpPr txBox="1"/>
              <p:nvPr/>
            </p:nvSpPr>
            <p:spPr>
              <a:xfrm>
                <a:off x="286858" y="5582948"/>
                <a:ext cx="6015087" cy="9214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𝑃𝑉</m:t>
                      </m:r>
                      <m:d>
                        <m:d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𝑃𝑟𝑜𝑡𝑒𝑐𝑡𝑖𝑜𝑛</m:t>
                          </m:r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𝐿𝑒𝑔</m:t>
                          </m:r>
                        </m:e>
                      </m:d>
                      <m:r>
                        <a:rPr lang="en-GB" sz="1600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limLow>
                            <m:limLow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groupChr>
                                <m:groupChrPr>
                                  <m:chr m:val="⏟"/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GB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d>
                                </m:e>
                              </m:groupChr>
                            </m:e>
                            <m:lim>
                              <m:eqArr>
                                <m:eqArrPr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𝐿𝑜𝑠𝑠</m:t>
                                  </m:r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𝐺𝑖𝑣𝑒𝑛</m:t>
                                  </m:r>
                                </m:e>
                                <m:e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𝐷𝑒𝑓𝑎𝑢𝑙𝑡</m:t>
                                  </m:r>
                                </m:e>
                              </m:eqArr>
                            </m:lim>
                          </m:limLow>
                        </m:e>
                      </m:nary>
                      <m:limLow>
                        <m:limLow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GB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GB" sz="1600" i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GB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1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𝐷𝑒𝑓𝑎𝑢𝑙𝑡</m:t>
                              </m:r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𝑤𝑖𝑡h𝑖𝑛</m:t>
                              </m:r>
                            </m:e>
                            <m:e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𝑃𝑟𝑒𝑚𝑖𝑢𝑚</m:t>
                              </m:r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𝑃𝑒𝑟𝑖𝑜𝑑</m:t>
                              </m:r>
                            </m:e>
                          </m:eqArr>
                        </m:lim>
                      </m:limLow>
                      <m:r>
                        <a:rPr lang="en-GB" sz="1600" i="0">
                          <a:latin typeface="Cambria Math" panose="02040503050406030204" pitchFamily="18" charset="0"/>
                        </a:rPr>
                        <m:t> </m:t>
                      </m:r>
                      <m:limLow>
                        <m:limLow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sz="1600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sz="16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𝐷𝑖𝑠𝑐𝑜𝑢𝑛𝑡</m:t>
                              </m:r>
                            </m:e>
                            <m:e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𝐹𝑎𝑐𝑡𝑜𝑟</m:t>
                              </m:r>
                            </m:e>
                          </m:eqArr>
                        </m:lim>
                      </m:limLow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A432E7-229A-25EA-91A4-713DC56C0F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58" y="5582948"/>
                <a:ext cx="6015087" cy="9214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625AE61-425C-47CD-344C-9F5424C23A6D}"/>
              </a:ext>
            </a:extLst>
          </p:cNvPr>
          <p:cNvSpPr txBox="1"/>
          <p:nvPr/>
        </p:nvSpPr>
        <p:spPr>
          <a:xfrm>
            <a:off x="9387044" y="355263"/>
            <a:ext cx="20901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(Reference)</a:t>
            </a:r>
            <a:endParaRPr lang="en-GB" sz="28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8936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25AE01-9BAE-427B-84F9-266E069D47A7}"/>
              </a:ext>
            </a:extLst>
          </p:cNvPr>
          <p:cNvSpPr txBox="1"/>
          <p:nvPr/>
        </p:nvSpPr>
        <p:spPr>
          <a:xfrm>
            <a:off x="1076771" y="869618"/>
            <a:ext cx="5002138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PART ONE: Theory</a:t>
            </a:r>
            <a:endParaRPr lang="en-GB" dirty="0"/>
          </a:p>
          <a:p>
            <a:r>
              <a:rPr lang="en-GB" dirty="0"/>
              <a:t>IR Markets, Products &amp; Models</a:t>
            </a:r>
          </a:p>
          <a:p>
            <a:endParaRPr lang="en-GB" dirty="0"/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Introduction to IR Markets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Interest Rate Swaps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IR Products &amp; CDS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Yield Curves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IR Risk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Credit 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E422ED-4196-4707-BCA2-080CAFA1300A}"/>
              </a:ext>
            </a:extLst>
          </p:cNvPr>
          <p:cNvSpPr txBox="1"/>
          <p:nvPr/>
        </p:nvSpPr>
        <p:spPr>
          <a:xfrm>
            <a:off x="6113091" y="869618"/>
            <a:ext cx="5002138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PART TWO: Pricing &amp; Practice </a:t>
            </a:r>
          </a:p>
          <a:p>
            <a:r>
              <a:rPr lang="en-GB" dirty="0"/>
              <a:t>Case Studies</a:t>
            </a:r>
          </a:p>
          <a:p>
            <a:endParaRPr lang="en-GB" dirty="0"/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IRS Pricing Formulae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IRS Pricing Case Study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Asset Swap Structuring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Asset Swap Pricing Case Study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Pricing Tricks &amp; Rules of Thumb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9EC032-E129-41D2-87E9-AF697060C64C}"/>
              </a:ext>
            </a:extLst>
          </p:cNvPr>
          <p:cNvSpPr txBox="1"/>
          <p:nvPr/>
        </p:nvSpPr>
        <p:spPr>
          <a:xfrm>
            <a:off x="1076771" y="4699499"/>
            <a:ext cx="64349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effectLst/>
                <a:latin typeface="myriad roman"/>
              </a:rPr>
              <a:t>Quant Research Papers</a:t>
            </a:r>
          </a:p>
          <a:p>
            <a:r>
              <a:rPr lang="en-US" b="0" i="0" dirty="0">
                <a:effectLst/>
                <a:latin typeface="myriad roman"/>
                <a:hlinkClick r:id="rId2"/>
              </a:rPr>
              <a:t>https://ssrn.com/author=1728976</a:t>
            </a:r>
            <a:endParaRPr lang="en-US" b="0" i="0" dirty="0">
              <a:effectLst/>
              <a:latin typeface="myriad roman"/>
            </a:endParaRPr>
          </a:p>
          <a:p>
            <a:endParaRPr lang="en-US" dirty="0">
              <a:latin typeface="myriad roman"/>
            </a:endParaRPr>
          </a:p>
          <a:p>
            <a:r>
              <a:rPr lang="en-US" dirty="0"/>
              <a:t>Support Materials: Quant Research, C++ and Excel Examples</a:t>
            </a:r>
          </a:p>
          <a:p>
            <a:r>
              <a:rPr lang="en-US" dirty="0">
                <a:hlinkClick r:id="rId3"/>
              </a:rPr>
              <a:t>https://github.com/nburgessx/SwapsBook</a:t>
            </a:r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0EE47-6F42-412F-B8A3-7F8417EFD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BE3CE-47B5-4D7A-A0F7-E378291003D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8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IR Risk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0A0B2D-BD74-7057-CF59-01542A68E640}"/>
              </a:ext>
            </a:extLst>
          </p:cNvPr>
          <p:cNvSpPr txBox="1"/>
          <p:nvPr/>
        </p:nvSpPr>
        <p:spPr>
          <a:xfrm>
            <a:off x="838200" y="3556286"/>
            <a:ext cx="4191000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Risk Calculation Methods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Analytical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C00000"/>
                </a:solidFill>
              </a:rPr>
              <a:t>Numerical Risk (Benchmark)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Using Yield Curve Jacobian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Automatic Adjoint Differentiation (AAD)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42748-41E3-FF31-692D-CC0FB2CDDDBD}"/>
              </a:ext>
            </a:extLst>
          </p:cNvPr>
          <p:cNvSpPr txBox="1"/>
          <p:nvPr/>
        </p:nvSpPr>
        <p:spPr>
          <a:xfrm>
            <a:off x="838200" y="1312321"/>
            <a:ext cx="453390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What are the main IR risks?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Discount Risk (DF01)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Forward Risk (PV01)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Discount + Forward Risk (DV01)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ED5D98-E057-931A-00D8-079CC6017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715" y="1207787"/>
            <a:ext cx="5694007" cy="444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02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Yield Curves</a:t>
            </a:r>
            <a:r>
              <a:rPr lang="en-US" sz="3200" dirty="0"/>
              <a:t> - Calibration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FDE5B-0249-4AC1-8CF9-D49F19949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948" y="1517945"/>
            <a:ext cx="6337852" cy="4082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69FC98-C13A-C0A1-00CD-8F4302E887E0}"/>
              </a:ext>
            </a:extLst>
          </p:cNvPr>
          <p:cNvSpPr txBox="1"/>
          <p:nvPr/>
        </p:nvSpPr>
        <p:spPr>
          <a:xfrm>
            <a:off x="457954" y="1434649"/>
            <a:ext cx="4141206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Model Inputs &amp; Outputs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Liquid Market Instrument Quotes [IN]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Forward Rates [OUT]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Discount Factors [OUT]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6F289A-EC56-5482-4EDA-592286B98584}"/>
              </a:ext>
            </a:extLst>
          </p:cNvPr>
          <p:cNvSpPr txBox="1"/>
          <p:nvPr/>
        </p:nvSpPr>
        <p:spPr>
          <a:xfrm>
            <a:off x="457953" y="3889325"/>
            <a:ext cx="4379089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Calibration Process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Choose State Variable</a:t>
            </a:r>
            <a:r>
              <a:rPr lang="en-GB" baseline="30000" dirty="0"/>
              <a:t>1</a:t>
            </a:r>
            <a:r>
              <a:rPr lang="en-GB" dirty="0"/>
              <a:t>  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Choose Interpolator / Functional Form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Solve and Imply Forwards &amp; Disc Factors</a:t>
            </a:r>
            <a:r>
              <a:rPr lang="en-GB" baseline="30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76273D-39EB-5916-31E4-2C1B8C6804FC}"/>
                  </a:ext>
                </a:extLst>
              </p:cNvPr>
              <p:cNvSpPr txBox="1"/>
              <p:nvPr/>
            </p:nvSpPr>
            <p:spPr>
              <a:xfrm>
                <a:off x="457953" y="6048573"/>
                <a:ext cx="7141452" cy="845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400" baseline="30000" dirty="0">
                    <a:solidFill>
                      <a:schemeClr val="bg1">
                        <a:lumMod val="65000"/>
                      </a:schemeClr>
                    </a:solidFill>
                  </a:rPr>
                  <a:t>1</a:t>
                </a:r>
                <a:r>
                  <a:rPr lang="en-GB" sz="1400" dirty="0">
                    <a:solidFill>
                      <a:schemeClr val="bg1">
                        <a:lumMod val="65000"/>
                      </a:schemeClr>
                    </a:solidFill>
                  </a:rPr>
                  <a:t> Popular choices: forward rate, disc factor, logDF, zero rate etc.</a:t>
                </a:r>
              </a:p>
              <a:p>
                <a:r>
                  <a:rPr lang="en-GB" sz="1400" baseline="30000" dirty="0">
                    <a:solidFill>
                      <a:schemeClr val="bg1">
                        <a:lumMod val="65000"/>
                      </a:schemeClr>
                    </a:solidFill>
                  </a:rPr>
                  <a:t>2</a:t>
                </a:r>
                <a:r>
                  <a:rPr lang="en-GB" sz="1400" dirty="0">
                    <a:solidFill>
                      <a:schemeClr val="bg1">
                        <a:lumMod val="65000"/>
                      </a:schemeClr>
                    </a:solidFill>
                  </a:rPr>
                  <a:t> May need to differentiate and/or integrate state variable,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GB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1400" b="0" i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exp</m:t>
                    </m:r>
                    <m:r>
                      <a:rPr lang="en-GB" sz="1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GB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trlPr>
                              <a:rPr lang="en-GB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GB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GB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  <m:e>
                            <m:r>
                              <a:rPr lang="en-GB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GB" sz="1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GB" sz="1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1400" i="1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  <m:r>
                              <a:rPr lang="en-GB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𝑑𝑢</m:t>
                            </m:r>
                            <m:r>
                              <a:rPr lang="en-GB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d>
                  </m:oMath>
                </a14:m>
                <a:endParaRPr lang="en-GB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endParaRPr lang="en-GB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76273D-39EB-5916-31E4-2C1B8C680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53" y="6048573"/>
                <a:ext cx="7141452" cy="845616"/>
              </a:xfrm>
              <a:prstGeom prst="rect">
                <a:avLst/>
              </a:prstGeom>
              <a:blipFill>
                <a:blip r:embed="rId3"/>
                <a:stretch>
                  <a:fillRect t="-15108" b="-417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286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Yield Curves</a:t>
            </a:r>
            <a:r>
              <a:rPr lang="en-US" sz="3200" dirty="0"/>
              <a:t> – Collateral &amp; CSA Curves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A0C5AE-424B-CE19-165F-C8AE275E3C9B}"/>
              </a:ext>
            </a:extLst>
          </p:cNvPr>
          <p:cNvSpPr txBox="1"/>
          <p:nvPr/>
        </p:nvSpPr>
        <p:spPr>
          <a:xfrm>
            <a:off x="546131" y="1190642"/>
            <a:ext cx="4141206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Collateral &amp; CSA Curves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Calibrate to FX Forwards &amp; Xccy Swaps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C00000"/>
                </a:solidFill>
              </a:rPr>
              <a:t>FX Forward Invariance</a:t>
            </a:r>
            <a:r>
              <a:rPr lang="en-GB" dirty="0"/>
              <a:t> (FX Carry Trade)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Impacts Discount Factors Only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No Impact on Forward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AF4B6E-6030-A565-762D-A8B4FA68A067}"/>
                  </a:ext>
                </a:extLst>
              </p:cNvPr>
              <p:cNvSpPr txBox="1"/>
              <p:nvPr/>
            </p:nvSpPr>
            <p:spPr>
              <a:xfrm>
                <a:off x="1621366" y="5418587"/>
                <a:ext cx="8949267" cy="9518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𝑈𝑆𝐷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𝐸𝑈𝑅</m:t>
                          </m:r>
                        </m:sup>
                      </m:sSup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𝑈𝑆𝐷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𝐸𝑈𝑅</m:t>
                          </m:r>
                        </m:sup>
                      </m:sSup>
                      <m:limLow>
                        <m:limLow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GB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𝐸𝑈𝑅</m:t>
                                          </m:r>
                                          <m:r>
                                            <m:rPr>
                                              <m:lit/>
                                            </m:rPr>
                                            <a:rPr lang="en-GB" i="0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_</m:t>
                                          </m:r>
                                          <m:r>
                                            <a:rPr lang="en-GB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𝑈𝑆𝐷𝐶𝑆𝐴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GB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𝑈𝑆𝐷</m:t>
                                          </m:r>
                                          <m:r>
                                            <m:rPr>
                                              <m:lit/>
                                            </m:rPr>
                                            <a:rPr lang="en-GB" i="0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_</m:t>
                                          </m:r>
                                          <m:r>
                                            <a:rPr lang="en-GB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𝑈𝑆𝐷𝐶𝑆𝐴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GB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𝑈𝑆𝐷</m:t>
                          </m:r>
                          <m:r>
                            <a:rPr lang="en-GB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𝐶𝑆𝐴</m:t>
                          </m:r>
                        </m:lim>
                      </m:limLow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𝑈𝑆𝐷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𝐸𝑈𝑅</m:t>
                          </m:r>
                        </m:sup>
                      </m:sSup>
                      <m:limLow>
                        <m:limLow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GB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𝐸𝑈𝑅</m:t>
                                          </m:r>
                                          <m:r>
                                            <m:rPr>
                                              <m:lit/>
                                            </m:rPr>
                                            <a:rPr lang="en-GB" i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_</m:t>
                                          </m:r>
                                          <m:r>
                                            <a:rPr lang="en-GB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𝐸𝑈𝑅𝐶𝑆𝐴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en-GB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𝑈𝑆𝐷</m:t>
                                          </m:r>
                                          <m:r>
                                            <m:rPr>
                                              <m:lit/>
                                            </m:rPr>
                                            <a:rPr lang="en-GB" i="0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_</m:t>
                                          </m:r>
                                          <m:r>
                                            <a:rPr lang="en-GB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𝐸𝑈𝑅𝐶𝑆𝐴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GB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𝐸𝑈𝑅</m:t>
                          </m:r>
                          <m:r>
                            <a:rPr lang="en-GB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𝐶𝑆𝐴</m:t>
                          </m:r>
                        </m:lim>
                      </m:limLow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7AF4B6E-6030-A565-762D-A8B4FA68A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366" y="5418587"/>
                <a:ext cx="8949267" cy="9518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E8BA1C1-0E74-37F9-5EA8-714C6286F6EC}"/>
              </a:ext>
            </a:extLst>
          </p:cNvPr>
          <p:cNvSpPr txBox="1"/>
          <p:nvPr/>
        </p:nvSpPr>
        <p:spPr>
          <a:xfrm>
            <a:off x="546131" y="3771695"/>
            <a:ext cx="4274912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Advanced CSA Topics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Cheapest to Deliver (Multiple CSAs)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Collateral Switch Options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9CBC17-7075-2654-81B8-42F8BCF9D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389" y="1190642"/>
            <a:ext cx="6316866" cy="37278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442F63-43A0-308A-F877-401054C52D7F}"/>
              </a:ext>
            </a:extLst>
          </p:cNvPr>
          <p:cNvSpPr txBox="1"/>
          <p:nvPr/>
        </p:nvSpPr>
        <p:spPr>
          <a:xfrm>
            <a:off x="9387044" y="355263"/>
            <a:ext cx="20901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(Reference)</a:t>
            </a:r>
            <a:endParaRPr lang="en-GB" sz="28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213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Yield Curves</a:t>
            </a:r>
            <a:r>
              <a:rPr lang="en-US" sz="3200" dirty="0"/>
              <a:t> -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22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379207-4C49-BFF8-AD16-9B4213F93573}"/>
              </a:ext>
            </a:extLst>
          </p:cNvPr>
          <p:cNvSpPr txBox="1"/>
          <p:nvPr/>
        </p:nvSpPr>
        <p:spPr>
          <a:xfrm>
            <a:off x="500157" y="3776103"/>
            <a:ext cx="428493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Advanced Features for Electronic Markets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Curve Jacobian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Ultra-Fast Curves &amp; Analytical Risk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Automatic Adjoint Differentiation (AAD)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FC816-EABA-410C-7584-9A561A4626FD}"/>
              </a:ext>
            </a:extLst>
          </p:cNvPr>
          <p:cNvSpPr txBox="1"/>
          <p:nvPr/>
        </p:nvSpPr>
        <p:spPr>
          <a:xfrm>
            <a:off x="573872" y="1370531"/>
            <a:ext cx="4103636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Features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Instrument Behaviour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Mixed Interpolation Schemes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Turn-of-Year Effects (ToYs)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F3D993-2377-D470-A50F-EB67DEA73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156" y="1370531"/>
            <a:ext cx="6969064" cy="425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12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Yield Curves</a:t>
            </a:r>
            <a:r>
              <a:rPr lang="en-US" sz="3200" dirty="0"/>
              <a:t> – Curve Jacobian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23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A0C5AE-424B-CE19-165F-C8AE275E3C9B}"/>
              </a:ext>
            </a:extLst>
          </p:cNvPr>
          <p:cNvSpPr txBox="1"/>
          <p:nvPr/>
        </p:nvSpPr>
        <p:spPr>
          <a:xfrm>
            <a:off x="679804" y="1368646"/>
            <a:ext cx="3001941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Electronic HFT Usage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Ultra-Fast Rebuilds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Real-Time Risk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Auto-Hedging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57F4AB-E281-8C8B-3F4E-332A7675B025}"/>
                  </a:ext>
                </a:extLst>
              </p:cNvPr>
              <p:cNvSpPr txBox="1"/>
              <p:nvPr/>
            </p:nvSpPr>
            <p:spPr>
              <a:xfrm>
                <a:off x="679804" y="3924686"/>
                <a:ext cx="9248280" cy="2126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rgbClr val="C00000"/>
                  </a:buClr>
                </a:pPr>
                <a:r>
                  <a:rPr lang="en-GB" dirty="0">
                    <a:solidFill>
                      <a:srgbClr val="C00000"/>
                    </a:solidFill>
                  </a:rPr>
                  <a:t>By-Product of Calibration Process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:r>
                  <a:rPr lang="en-GB" dirty="0"/>
                  <a:t>First Order Derivative Matrix,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𝑑𝑃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𝑑𝐿</m:t>
                    </m:r>
                  </m:oMath>
                </a14:m>
                <a:r>
                  <a:rPr lang="en-GB" dirty="0"/>
                  <a:t> (</a:t>
                </a:r>
                <a:r>
                  <a:rPr lang="en-GB" dirty="0">
                    <a:solidFill>
                      <a:srgbClr val="C00000"/>
                    </a:solidFill>
                  </a:rPr>
                  <a:t>Inverse Required</a:t>
                </a:r>
                <a:r>
                  <a:rPr lang="en-GB" dirty="0"/>
                  <a:t>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:r>
                  <a:rPr lang="en-GB" dirty="0"/>
                  <a:t>Measures Impact of Changes in Market Instrument Quotes (P) on Forward Rates (L)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:r>
                  <a:rPr lang="en-GB" dirty="0"/>
                  <a:t>Controls Hedge and Risk Buckets (Same as Numerical Bumping)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:r>
                  <a:rPr lang="en-GB" dirty="0"/>
                  <a:t>Use </a:t>
                </a:r>
                <a:r>
                  <a:rPr lang="en-GB" dirty="0">
                    <a:solidFill>
                      <a:srgbClr val="C00000"/>
                    </a:solidFill>
                  </a:rPr>
                  <a:t>Implicit Function Theorem </a:t>
                </a:r>
                <a:r>
                  <a:rPr lang="en-GB" dirty="0"/>
                  <a:t>(IFT) to modify Risk Buckets (see Appendix)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57F4AB-E281-8C8B-3F4E-332A7675B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04" y="3924686"/>
                <a:ext cx="9248280" cy="2126864"/>
              </a:xfrm>
              <a:prstGeom prst="rect">
                <a:avLst/>
              </a:prstGeom>
              <a:blipFill>
                <a:blip r:embed="rId2"/>
                <a:stretch>
                  <a:fillRect l="-593" b="-37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70886A0E-5C17-5CF3-53AD-7B5DD15E5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533" y="1227904"/>
            <a:ext cx="7293942" cy="306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84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D66402-0F30-D2B8-AE92-2FD07205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16" y="2030466"/>
            <a:ext cx="10628551" cy="2932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Yield Curves</a:t>
            </a:r>
            <a:r>
              <a:rPr lang="en-US" sz="3200" dirty="0"/>
              <a:t> – Ultra-Fast Rebuilds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A0C5AE-424B-CE19-165F-C8AE275E3C9B}"/>
                  </a:ext>
                </a:extLst>
              </p:cNvPr>
              <p:cNvSpPr txBox="1"/>
              <p:nvPr/>
            </p:nvSpPr>
            <p:spPr>
              <a:xfrm>
                <a:off x="3871691" y="1091917"/>
                <a:ext cx="3251888" cy="879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  <a:buClr>
                    <a:srgbClr val="C0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𝑁𝑒𝑤</m:t>
                          </m:r>
                        </m:sub>
                      </m:sSub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𝑂𝑙𝑑</m:t>
                          </m:r>
                        </m:sub>
                      </m:sSub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𝑑𝐿</m:t>
                      </m:r>
                      <m:r>
                        <a:rPr lang="en-GB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</m:t>
                      </m:r>
                    </m:oMath>
                  </m:oMathPara>
                </a14:m>
                <a:endParaRPr lang="en-GB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  <a:buClr>
                    <a:srgbClr val="C00000"/>
                  </a:buClr>
                </a:pPr>
                <a:r>
                  <a:rPr lang="en-GB" dirty="0">
                    <a:solidFill>
                      <a:schemeClr val="tx1"/>
                    </a:solidFill>
                  </a:rPr>
                  <a:t>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𝑂𝑙𝑑</m:t>
                        </m:r>
                      </m:sub>
                    </m:sSub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GB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𝑑𝐿</m:t>
                            </m:r>
                          </m:num>
                          <m:den>
                            <m:r>
                              <a:rPr lang="en-GB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𝑑𝑃</m:t>
                            </m:r>
                          </m:den>
                        </m:f>
                      </m:e>
                    </m:d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𝑑𝑃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6A0C5AE-424B-CE19-165F-C8AE275E3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691" y="1091917"/>
                <a:ext cx="3251888" cy="879280"/>
              </a:xfrm>
              <a:prstGeom prst="rect">
                <a:avLst/>
              </a:prstGeom>
              <a:blipFill>
                <a:blip r:embed="rId3"/>
                <a:stretch>
                  <a:fillRect b="-743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3C5ED88-89E7-1F4F-95B9-662E929A46B5}"/>
              </a:ext>
            </a:extLst>
          </p:cNvPr>
          <p:cNvSpPr txBox="1"/>
          <p:nvPr/>
        </p:nvSpPr>
        <p:spPr>
          <a:xfrm>
            <a:off x="733716" y="4929563"/>
            <a:ext cx="686548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Implementation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Slow Curve (</a:t>
            </a:r>
            <a:r>
              <a:rPr lang="en-GB" dirty="0">
                <a:solidFill>
                  <a:srgbClr val="C00000"/>
                </a:solidFill>
              </a:rPr>
              <a:t>Full-Rebuild</a:t>
            </a:r>
            <a:r>
              <a:rPr lang="en-GB" dirty="0"/>
              <a:t>) Ticks in Background (ca. 10ms)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Fast Curve (</a:t>
            </a:r>
            <a:r>
              <a:rPr lang="en-GB" dirty="0">
                <a:solidFill>
                  <a:srgbClr val="C00000"/>
                </a:solidFill>
              </a:rPr>
              <a:t>Jacobian Method</a:t>
            </a:r>
            <a:r>
              <a:rPr lang="en-GB" dirty="0"/>
              <a:t>) Used Between Refreshes (Real-Time)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1D3668-6104-7871-52F8-BA9F98E00C9C}"/>
              </a:ext>
            </a:extLst>
          </p:cNvPr>
          <p:cNvSpPr txBox="1"/>
          <p:nvPr/>
        </p:nvSpPr>
        <p:spPr>
          <a:xfrm>
            <a:off x="1971853" y="1091917"/>
            <a:ext cx="2002271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New Forwards</a:t>
            </a:r>
          </a:p>
        </p:txBody>
      </p:sp>
    </p:spTree>
    <p:extLst>
      <p:ext uri="{BB962C8B-B14F-4D97-AF65-F5344CB8AC3E}">
        <p14:creationId xmlns:p14="http://schemas.microsoft.com/office/powerpoint/2010/main" val="2600553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Yield Curves</a:t>
            </a:r>
            <a:r>
              <a:rPr lang="en-US" sz="3200" dirty="0"/>
              <a:t> – Real-Time Risk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773447-6DDF-FA33-1342-22875697C469}"/>
                  </a:ext>
                </a:extLst>
              </p:cNvPr>
              <p:cNvSpPr txBox="1"/>
              <p:nvPr/>
            </p:nvSpPr>
            <p:spPr>
              <a:xfrm>
                <a:off x="4072238" y="1323930"/>
                <a:ext cx="4208390" cy="9621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𝐷𝑉</m:t>
                      </m:r>
                      <m:r>
                        <a:rPr lang="en-GB" sz="1600" i="0">
                          <a:latin typeface="Cambria Math" panose="02040503050406030204" pitchFamily="18" charset="0"/>
                        </a:rPr>
                        <m:t>01</m:t>
                      </m:r>
                      <m:d>
                        <m:d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𝐴𝑛𝑎𝑙𝑦𝑡𝑖𝑐𝑎𝑙</m:t>
                          </m:r>
                        </m:e>
                      </m:d>
                      <m:r>
                        <a:rPr lang="en-GB" sz="16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𝑏𝑝𝑠</m:t>
                              </m:r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f>
                                <m:fPr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𝑑𝑃𝑉</m:t>
                                  </m:r>
                                </m:num>
                                <m:den>
                                  <m:r>
                                    <a:rPr lang="en-GB" sz="16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𝑑𝐿</m:t>
                                  </m:r>
                                </m:den>
                              </m:f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𝑃𝑟𝑖𝑐𝑖𝑛𝑔</m:t>
                              </m:r>
                            </m:e>
                            <m:e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𝐽𝑎𝑐𝑜𝑏𝑖𝑎𝑛</m:t>
                              </m:r>
                            </m:e>
                          </m:eqArr>
                        </m:lim>
                      </m:limLow>
                      <m:r>
                        <a:rPr lang="en-GB" sz="1600" i="0">
                          <a:latin typeface="Cambria Math" panose="02040503050406030204" pitchFamily="18" charset="0"/>
                        </a:rPr>
                        <m:t>×</m:t>
                      </m:r>
                      <m:limLow>
                        <m:limLow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GB" sz="16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f>
                                <m:fPr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𝑑𝐿</m:t>
                                  </m:r>
                                </m:num>
                                <m:den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𝑑𝑃</m:t>
                                  </m:r>
                                </m:den>
                              </m:f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𝐶𝑢𝑟𝑣𝑒</m:t>
                              </m:r>
                            </m:e>
                            <m:e>
                              <m:r>
                                <a:rPr lang="en-GB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𝐽𝑎𝑐𝑜𝑏𝑖𝑎𝑛</m:t>
                              </m:r>
                            </m:e>
                          </m:eqArr>
                        </m:lim>
                      </m:limLow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773447-6DDF-FA33-1342-22875697C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238" y="1323930"/>
                <a:ext cx="4208390" cy="9621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F23716C-D422-EE54-0F56-E19C4F55D132}"/>
              </a:ext>
            </a:extLst>
          </p:cNvPr>
          <p:cNvSpPr txBox="1"/>
          <p:nvPr/>
        </p:nvSpPr>
        <p:spPr>
          <a:xfrm>
            <a:off x="383040" y="1123661"/>
            <a:ext cx="300698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Requirements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Curve Jacobian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Trade or Portfolio Jacobian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F9C9D-E0D4-B69B-6917-CC82491699FC}"/>
              </a:ext>
            </a:extLst>
          </p:cNvPr>
          <p:cNvSpPr txBox="1"/>
          <p:nvPr/>
        </p:nvSpPr>
        <p:spPr>
          <a:xfrm>
            <a:off x="383040" y="2669945"/>
            <a:ext cx="3892398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Risk as a Matrix Operation</a:t>
            </a:r>
            <a:endParaRPr lang="en-GB" dirty="0"/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Can be Parallelized / Vectorized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Matrix Dimensions Must Agree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Interpolation &amp; Forward Mapping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Barycentric Weights, w</a:t>
            </a:r>
            <a:r>
              <a:rPr lang="en-GB" baseline="-25000" dirty="0"/>
              <a:t>j</a:t>
            </a:r>
            <a:r>
              <a:rPr lang="en-GB" dirty="0"/>
              <a:t>(t)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85E965-F1B7-C997-016A-4011CE03522F}"/>
                  </a:ext>
                </a:extLst>
              </p:cNvPr>
              <p:cNvSpPr txBox="1"/>
              <p:nvPr/>
            </p:nvSpPr>
            <p:spPr>
              <a:xfrm>
                <a:off x="383040" y="4886357"/>
                <a:ext cx="3469293" cy="5886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1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1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100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1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1100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11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sz="11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11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1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1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1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11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1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en-GB" sz="11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11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1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sz="1100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sz="11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∏"/>
                                  <m:limLoc m:val="undOvr"/>
                                  <m:ctrlPr>
                                    <a:rPr lang="en-GB" sz="11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sz="11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sz="1100" i="0">
                                      <a:latin typeface="Cambria Math" panose="02040503050406030204" pitchFamily="18" charset="0"/>
                                    </a:rPr>
                                    <m:t>=0,   </m:t>
                                  </m:r>
                                  <m:r>
                                    <a:rPr lang="en-GB" sz="11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sz="1100" i="0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GB" sz="11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11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GB" sz="11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1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GB" sz="11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11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1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GB" sz="11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num>
                            <m:den>
                              <m:d>
                                <m:dPr>
                                  <m:begChr m:val=""/>
                                  <m:ctrlPr>
                                    <a:rPr lang="en-GB" sz="1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∏"/>
                                      <m:limLoc m:val="undOvr"/>
                                      <m:ctrlPr>
                                        <a:rPr lang="en-GB" sz="1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GB" sz="11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GB" sz="1100" i="0">
                                          <a:latin typeface="Cambria Math" panose="02040503050406030204" pitchFamily="18" charset="0"/>
                                        </a:rPr>
                                        <m:t>=0,   </m:t>
                                      </m:r>
                                      <m:r>
                                        <a:rPr lang="en-GB" sz="11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GB" sz="1100" i="0">
                                          <a:latin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en-GB" sz="11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GB" sz="11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GB" sz="11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endChr m:val=""/>
                                              <m:ctrlPr>
                                                <a:rPr lang="en-GB" sz="11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11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GB" sz="11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GB" sz="11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sz="11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1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GB" sz="11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den>
                          </m:f>
                        </m:e>
                      </m:nary>
                      <m:r>
                        <a:rPr lang="en-GB" sz="11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85E965-F1B7-C997-016A-4011CE035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40" y="4886357"/>
                <a:ext cx="3469293" cy="588687"/>
              </a:xfrm>
              <a:prstGeom prst="rect">
                <a:avLst/>
              </a:prstGeom>
              <a:blipFill>
                <a:blip r:embed="rId3"/>
                <a:stretch>
                  <a:fillRect t="-89583" r="-14236" b="-1354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C70AFE35-667C-4065-7251-6673EA7A1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238" y="2669945"/>
            <a:ext cx="7279593" cy="36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37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Yield Curves</a:t>
            </a:r>
            <a:r>
              <a:rPr lang="en-US" sz="3200" dirty="0"/>
              <a:t> – Automatic Adjoint Differentiation (AAD)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A0C5AE-424B-CE19-165F-C8AE275E3C9B}"/>
              </a:ext>
            </a:extLst>
          </p:cNvPr>
          <p:cNvSpPr txBox="1"/>
          <p:nvPr/>
        </p:nvSpPr>
        <p:spPr>
          <a:xfrm>
            <a:off x="954578" y="1081145"/>
            <a:ext cx="6572952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Trade Jacobian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AAD Can Compute Instrument Price &amp; Risk Simultaneously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Direct Differentiation of Code + Implicit Function Theorem (IFT)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Exact &amp; Fast (X4 Pricing Time)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F4A23C-2E51-4D7A-C8C8-069D98BDCE69}"/>
              </a:ext>
            </a:extLst>
          </p:cNvPr>
          <p:cNvSpPr txBox="1"/>
          <p:nvPr/>
        </p:nvSpPr>
        <p:spPr>
          <a:xfrm>
            <a:off x="954577" y="2901614"/>
            <a:ext cx="6442749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Tangent &amp; Adjoint Modes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Tangent Mode (dot) : </a:t>
            </a:r>
            <a:r>
              <a:rPr lang="en-GB" dirty="0">
                <a:solidFill>
                  <a:srgbClr val="C00000"/>
                </a:solidFill>
              </a:rPr>
              <a:t>Forward</a:t>
            </a:r>
            <a:r>
              <a:rPr lang="en-GB" dirty="0"/>
              <a:t> Mode - </a:t>
            </a:r>
            <a:r>
              <a:rPr lang="en-GB" dirty="0">
                <a:solidFill>
                  <a:srgbClr val="C00000"/>
                </a:solidFill>
              </a:rPr>
              <a:t>One Risk at a Time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Adjoint Mode (bar) : </a:t>
            </a:r>
            <a:r>
              <a:rPr lang="en-GB" dirty="0">
                <a:solidFill>
                  <a:srgbClr val="C00000"/>
                </a:solidFill>
              </a:rPr>
              <a:t>Backward</a:t>
            </a:r>
            <a:r>
              <a:rPr lang="en-GB" dirty="0"/>
              <a:t> Mode - </a:t>
            </a:r>
            <a:r>
              <a:rPr lang="en-GB" dirty="0">
                <a:solidFill>
                  <a:srgbClr val="C00000"/>
                </a:solidFill>
              </a:rPr>
              <a:t>All Risks Simultaneously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Activation Inputs Control Risk Outputs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8827A-071D-6DAD-FC49-B0A590407071}"/>
              </a:ext>
            </a:extLst>
          </p:cNvPr>
          <p:cNvSpPr txBox="1"/>
          <p:nvPr/>
        </p:nvSpPr>
        <p:spPr>
          <a:xfrm>
            <a:off x="954578" y="4740164"/>
            <a:ext cx="6094970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Implementation Methods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By Hand (See Appendix for Swap DV01 Risk Example)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Derivative Code by Overloading, DCO/C++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Professional Tools: Adept, NAG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8F2737-F450-8318-4DDB-B82039613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741" y="2188004"/>
            <a:ext cx="2886478" cy="5811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48CEAB-5594-9F39-D119-5E9DDF4E9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465" y="3308840"/>
            <a:ext cx="1981477" cy="714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38FD2A-66C8-2DDC-832E-AE243C988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741" y="4740164"/>
            <a:ext cx="1943371" cy="7525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AD49BE-C582-BAF8-B9F3-8AAE4ADB124B}"/>
              </a:ext>
            </a:extLst>
          </p:cNvPr>
          <p:cNvSpPr txBox="1"/>
          <p:nvPr/>
        </p:nvSpPr>
        <p:spPr>
          <a:xfrm>
            <a:off x="8108741" y="1839368"/>
            <a:ext cx="2656259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Pricing Calculations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7664E1-31C8-1BB7-1CEB-3199A7D370C4}"/>
              </a:ext>
            </a:extLst>
          </p:cNvPr>
          <p:cNvSpPr txBox="1"/>
          <p:nvPr/>
        </p:nvSpPr>
        <p:spPr>
          <a:xfrm>
            <a:off x="8108741" y="2843969"/>
            <a:ext cx="2495622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Chain Rule: Forwards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5DDD3-CB68-4244-B136-69C60E100269}"/>
              </a:ext>
            </a:extLst>
          </p:cNvPr>
          <p:cNvSpPr txBox="1"/>
          <p:nvPr/>
        </p:nvSpPr>
        <p:spPr>
          <a:xfrm>
            <a:off x="8108741" y="4275293"/>
            <a:ext cx="2495622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Chain Rule: Backwards</a:t>
            </a:r>
          </a:p>
        </p:txBody>
      </p:sp>
    </p:spTree>
    <p:extLst>
      <p:ext uri="{BB962C8B-B14F-4D97-AF65-F5344CB8AC3E}">
        <p14:creationId xmlns:p14="http://schemas.microsoft.com/office/powerpoint/2010/main" val="542602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Yield Curves</a:t>
            </a:r>
            <a:r>
              <a:rPr lang="en-US" sz="3200" dirty="0"/>
              <a:t> – AD Tangent Mode Example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27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BCE077-910F-C9E1-7769-001519875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802" y="3304877"/>
            <a:ext cx="6172200" cy="2886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9A185C-47D9-6013-735F-3B106F0378A8}"/>
                  </a:ext>
                </a:extLst>
              </p:cNvPr>
              <p:cNvSpPr txBox="1"/>
              <p:nvPr/>
            </p:nvSpPr>
            <p:spPr>
              <a:xfrm>
                <a:off x="506584" y="1144505"/>
                <a:ext cx="7111357" cy="1936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rgbClr val="C00000"/>
                  </a:buClr>
                </a:pPr>
                <a:r>
                  <a:rPr lang="en-GB" dirty="0">
                    <a:solidFill>
                      <a:srgbClr val="C00000"/>
                    </a:solidFill>
                  </a:rPr>
                  <a:t>Tangent Mode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:r>
                  <a:rPr lang="en-GB" dirty="0"/>
                  <a:t>Differentiate Forwards using ‘Dot’ Notation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:r>
                  <a:rPr lang="en-GB" dirty="0"/>
                  <a:t>One Risk at a Time, Controlled by Dot </a:t>
                </a:r>
                <a:r>
                  <a:rPr lang="en-GB" dirty="0">
                    <a:solidFill>
                      <a:srgbClr val="C00000"/>
                    </a:solidFill>
                  </a:rPr>
                  <a:t>Input Activation Variables </a:t>
                </a:r>
                <a:r>
                  <a:rPr lang="en-GB" dirty="0"/>
                  <a:t>1 or 0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:r>
                  <a:rPr lang="en-GB" dirty="0"/>
                  <a:t>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 must call tangent method twice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9A185C-47D9-6013-735F-3B106F037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584" y="1144505"/>
                <a:ext cx="7111357" cy="1936236"/>
              </a:xfrm>
              <a:prstGeom prst="rect">
                <a:avLst/>
              </a:prstGeom>
              <a:blipFill>
                <a:blip r:embed="rId3"/>
                <a:stretch>
                  <a:fillRect l="-6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6534281-B4D6-4CAC-F8D2-BF14AAF80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32" y="3954399"/>
            <a:ext cx="4858308" cy="21739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1795E1-71D7-F075-DE35-6827DA454C74}"/>
              </a:ext>
            </a:extLst>
          </p:cNvPr>
          <p:cNvSpPr txBox="1"/>
          <p:nvPr/>
        </p:nvSpPr>
        <p:spPr>
          <a:xfrm>
            <a:off x="506584" y="6128376"/>
            <a:ext cx="4578221" cy="320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sz="1100" dirty="0"/>
              <a:t>Source Code: </a:t>
            </a:r>
            <a:r>
              <a:rPr lang="en-GB" sz="11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https://onlinegdb.com/kKqaS6hJT</a:t>
            </a:r>
            <a:endParaRPr lang="en-GB" sz="1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ED19E-6642-5956-4EC4-1B2D7333E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069" y="2493605"/>
            <a:ext cx="5811061" cy="7049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7BD0ED-8AC4-50E4-8286-3B4303FB4ECA}"/>
              </a:ext>
            </a:extLst>
          </p:cNvPr>
          <p:cNvSpPr txBox="1"/>
          <p:nvPr/>
        </p:nvSpPr>
        <p:spPr>
          <a:xfrm>
            <a:off x="9387044" y="355263"/>
            <a:ext cx="20901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(Reference)</a:t>
            </a:r>
            <a:endParaRPr lang="en-GB" sz="28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7425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049F79E-F20A-759B-F265-3987EF0C4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360" y="2200388"/>
            <a:ext cx="5754724" cy="38298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Yield Curves</a:t>
            </a:r>
            <a:r>
              <a:rPr lang="en-US" sz="3200" dirty="0"/>
              <a:t> – AD Adjoint Mode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9A185C-47D9-6013-735F-3B106F0378A8}"/>
                  </a:ext>
                </a:extLst>
              </p:cNvPr>
              <p:cNvSpPr txBox="1"/>
              <p:nvPr/>
            </p:nvSpPr>
            <p:spPr>
              <a:xfrm>
                <a:off x="408616" y="1103108"/>
                <a:ext cx="5843903" cy="2767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rgbClr val="C00000"/>
                  </a:buClr>
                </a:pPr>
                <a:r>
                  <a:rPr lang="en-GB" dirty="0">
                    <a:solidFill>
                      <a:srgbClr val="C00000"/>
                    </a:solidFill>
                  </a:rPr>
                  <a:t>Adjoint Mode (Reverse Mode)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:r>
                  <a:rPr lang="en-GB" dirty="0"/>
                  <a:t>Backwards Differentiation with ‘Bar’ Notation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:r>
                  <a:rPr lang="en-GB" dirty="0">
                    <a:solidFill>
                      <a:srgbClr val="C00000"/>
                    </a:solidFill>
                  </a:rPr>
                  <a:t>Forward Sweep then Back Propagate Risk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:r>
                  <a:rPr lang="en-GB" dirty="0"/>
                  <a:t>Computes All Risks at Same Time 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:r>
                  <a:rPr lang="en-GB" dirty="0"/>
                  <a:t>Risk Controlled By Bar Input Activation Variable 1 or 0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:r>
                  <a:rPr lang="en-GB" dirty="0"/>
                  <a:t>Adjoint Method Calculates Both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99A185C-47D9-6013-735F-3B106F037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16" y="1103108"/>
                <a:ext cx="5843903" cy="2767232"/>
              </a:xfrm>
              <a:prstGeom prst="rect">
                <a:avLst/>
              </a:prstGeom>
              <a:blipFill>
                <a:blip r:embed="rId3"/>
                <a:stretch>
                  <a:fillRect l="-8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F67EBA0-5DC4-24C8-FC24-F7E4DBB31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49" y="3924195"/>
            <a:ext cx="4858308" cy="21739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40A12F-12CE-0C82-CEBA-5418A979CAB9}"/>
              </a:ext>
            </a:extLst>
          </p:cNvPr>
          <p:cNvSpPr txBox="1"/>
          <p:nvPr/>
        </p:nvSpPr>
        <p:spPr>
          <a:xfrm>
            <a:off x="474849" y="6218888"/>
            <a:ext cx="4578221" cy="320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sz="1100" dirty="0"/>
              <a:t>Source Code: </a:t>
            </a:r>
            <a:r>
              <a:rPr lang="en-GB" sz="11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https://onlinegdb.com/kKqaS6hJT</a:t>
            </a:r>
            <a:endParaRPr lang="en-GB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C5112-E7B0-2A04-A034-53C60D647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8360" y="1323260"/>
            <a:ext cx="5855024" cy="656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430269-8686-9E6E-45B4-E63EFEE20162}"/>
              </a:ext>
            </a:extLst>
          </p:cNvPr>
          <p:cNvSpPr txBox="1"/>
          <p:nvPr/>
        </p:nvSpPr>
        <p:spPr>
          <a:xfrm>
            <a:off x="9387044" y="355263"/>
            <a:ext cx="20901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(Reference)</a:t>
            </a:r>
            <a:endParaRPr lang="en-GB" sz="28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29588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6CB80A-0E66-9C3A-EEFA-CC0827E65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6091"/>
            <a:ext cx="12192000" cy="4601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PART ONE </a:t>
            </a:r>
            <a:r>
              <a:rPr lang="en-US" sz="3200" dirty="0"/>
              <a:t>- THEORY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B176A3-AA3A-4764-820A-F44A9F52D010}"/>
              </a:ext>
            </a:extLst>
          </p:cNvPr>
          <p:cNvSpPr txBox="1">
            <a:spLocks/>
          </p:cNvSpPr>
          <p:nvPr/>
        </p:nvSpPr>
        <p:spPr>
          <a:xfrm>
            <a:off x="838200" y="2854088"/>
            <a:ext cx="10515600" cy="574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IR Markets, Products &amp; Models</a:t>
            </a:r>
          </a:p>
        </p:txBody>
      </p:sp>
    </p:spTree>
    <p:extLst>
      <p:ext uri="{BB962C8B-B14F-4D97-AF65-F5344CB8AC3E}">
        <p14:creationId xmlns:p14="http://schemas.microsoft.com/office/powerpoint/2010/main" val="1952362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Credit Models</a:t>
            </a:r>
            <a:r>
              <a:rPr lang="en-US" sz="3200" dirty="0"/>
              <a:t> – Hazard Rates &amp; Survival Probabilities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022842-7AF4-4C97-9931-057D13C07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426" y="1302136"/>
            <a:ext cx="7223374" cy="39408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BCC411-29DF-1C88-FE70-255E0AED28EC}"/>
                  </a:ext>
                </a:extLst>
              </p:cNvPr>
              <p:cNvSpPr txBox="1"/>
              <p:nvPr/>
            </p:nvSpPr>
            <p:spPr>
              <a:xfrm>
                <a:off x="656966" y="1302136"/>
                <a:ext cx="3266303" cy="2126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rgbClr val="C00000"/>
                  </a:buClr>
                </a:pPr>
                <a:r>
                  <a:rPr lang="en-GB" dirty="0">
                    <a:solidFill>
                      <a:srgbClr val="C00000"/>
                    </a:solidFill>
                  </a:rPr>
                  <a:t>Calibration Summary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:r>
                  <a:rPr lang="en-GB" dirty="0"/>
                  <a:t>Yield Curve is an Input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:r>
                  <a:rPr lang="en-GB" dirty="0"/>
                  <a:t>Calibrate to Bonds or CDS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:r>
                  <a:rPr lang="en-GB" dirty="0"/>
                  <a:t>Imply Hazard Rates,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dirty="0"/>
                  <a:t> </a:t>
                </a:r>
              </a:p>
              <a:p>
                <a:pPr marL="285750" indent="-285750">
                  <a:lnSpc>
                    <a:spcPct val="150000"/>
                  </a:lnSpc>
                  <a:buClr>
                    <a:srgbClr val="C00000"/>
                  </a:buClr>
                  <a:buFont typeface="Wingdings" panose="05000000000000000000" pitchFamily="2" charset="2"/>
                  <a:buChar char="Ø"/>
                </a:pPr>
                <a:r>
                  <a:rPr lang="en-GB" dirty="0"/>
                  <a:t>Used for Survival Prob, Q(t,T)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BCC411-29DF-1C88-FE70-255E0AED2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66" y="1302136"/>
                <a:ext cx="3266303" cy="2126864"/>
              </a:xfrm>
              <a:prstGeom prst="rect">
                <a:avLst/>
              </a:prstGeom>
              <a:blipFill>
                <a:blip r:embed="rId3"/>
                <a:stretch>
                  <a:fillRect l="-1679" b="-37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BBF828B-B024-FE57-0EBC-A116B285748B}"/>
              </a:ext>
            </a:extLst>
          </p:cNvPr>
          <p:cNvSpPr txBox="1"/>
          <p:nvPr/>
        </p:nvSpPr>
        <p:spPr>
          <a:xfrm>
            <a:off x="589004" y="3637835"/>
            <a:ext cx="3140676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Common Assumptions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Piecewise Constant</a:t>
            </a:r>
            <a:r>
              <a:rPr lang="en-GB" baseline="30000" dirty="0"/>
              <a:t>1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Deterministic Hazard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EA9662-6ABB-B20E-3511-90CA4C810B31}"/>
                  </a:ext>
                </a:extLst>
              </p:cNvPr>
              <p:cNvSpPr txBox="1"/>
              <p:nvPr/>
            </p:nvSpPr>
            <p:spPr>
              <a:xfrm>
                <a:off x="589004" y="5227528"/>
                <a:ext cx="2377131" cy="12653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C00000"/>
                  </a:buClr>
                </a:pPr>
                <a:r>
                  <a:rPr lang="en-GB" dirty="0">
                    <a:solidFill>
                      <a:srgbClr val="C00000"/>
                    </a:solidFill>
                  </a:rPr>
                  <a:t>Rule of Thumb</a:t>
                </a:r>
              </a:p>
              <a:p>
                <a:pPr>
                  <a:buClr>
                    <a:srgbClr val="C00000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  <a:buClr>
                    <a:srgbClr val="C00000"/>
                  </a:buClr>
                </a:pPr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EA9662-6ABB-B20E-3511-90CA4C810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04" y="5227528"/>
                <a:ext cx="2377131" cy="1265346"/>
              </a:xfrm>
              <a:prstGeom prst="rect">
                <a:avLst/>
              </a:prstGeom>
              <a:blipFill>
                <a:blip r:embed="rId4"/>
                <a:stretch>
                  <a:fillRect l="-2308" t="-28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DCBB668-EF6D-ED5D-A773-31C12A6A2C1E}"/>
              </a:ext>
            </a:extLst>
          </p:cNvPr>
          <p:cNvSpPr txBox="1"/>
          <p:nvPr/>
        </p:nvSpPr>
        <p:spPr>
          <a:xfrm>
            <a:off x="500916" y="6172850"/>
            <a:ext cx="3316853" cy="320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sz="1100" baseline="30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GB" sz="1100" dirty="0">
                <a:solidFill>
                  <a:schemeClr val="bg1">
                    <a:lumMod val="65000"/>
                  </a:schemeClr>
                </a:solidFill>
              </a:rPr>
              <a:t> As often there is only a single calibration instrument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CF2E95-F973-755E-BFF1-FB0ED14702E6}"/>
                  </a:ext>
                </a:extLst>
              </p:cNvPr>
              <p:cNvSpPr txBox="1"/>
              <p:nvPr/>
            </p:nvSpPr>
            <p:spPr>
              <a:xfrm>
                <a:off x="4130426" y="5561402"/>
                <a:ext cx="3316853" cy="7234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trl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d>
                                <m:d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𝑑𝑢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CF2E95-F973-755E-BFF1-FB0ED1470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426" y="5561402"/>
                <a:ext cx="3316853" cy="7234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24CE14-0C01-5EE5-00C3-1804770F2F42}"/>
                  </a:ext>
                </a:extLst>
              </p:cNvPr>
              <p:cNvSpPr txBox="1"/>
              <p:nvPr/>
            </p:nvSpPr>
            <p:spPr>
              <a:xfrm>
                <a:off x="8052201" y="5561402"/>
                <a:ext cx="3442231" cy="7234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ctrlP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trlPr>
                                <a:rPr lang="en-GB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GB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GB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GB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GB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r>
                                <a:rPr lang="en-GB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  <m:r>
                                <a:rPr lang="en-GB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24CE14-0C01-5EE5-00C3-1804770F2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201" y="5561402"/>
                <a:ext cx="3442231" cy="7234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516A258-F8CE-B138-EC51-8640C7DF01B6}"/>
              </a:ext>
            </a:extLst>
          </p:cNvPr>
          <p:cNvSpPr txBox="1"/>
          <p:nvPr/>
        </p:nvSpPr>
        <p:spPr>
          <a:xfrm>
            <a:off x="9387044" y="355263"/>
            <a:ext cx="20901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(Reference)</a:t>
            </a:r>
            <a:endParaRPr lang="en-GB" sz="28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0416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6D5ABB-6F11-448A-28F8-5D4D413FD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6091"/>
            <a:ext cx="12192000" cy="4601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PART TWO </a:t>
            </a:r>
            <a:r>
              <a:rPr lang="en-US" sz="3200" dirty="0"/>
              <a:t>– PRICING &amp; PRACTICE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B176A3-AA3A-4764-820A-F44A9F52D010}"/>
              </a:ext>
            </a:extLst>
          </p:cNvPr>
          <p:cNvSpPr txBox="1">
            <a:spLocks/>
          </p:cNvSpPr>
          <p:nvPr/>
        </p:nvSpPr>
        <p:spPr>
          <a:xfrm>
            <a:off x="838200" y="2854088"/>
            <a:ext cx="10515600" cy="574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626442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Interest Rate Swap</a:t>
            </a:r>
            <a:r>
              <a:rPr lang="en-US" sz="3200" dirty="0"/>
              <a:t> – Annuity is the Key Pricing &amp; Risk Factor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31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07A3A6-CE77-8DBC-F739-B14C24487543}"/>
              </a:ext>
            </a:extLst>
          </p:cNvPr>
          <p:cNvSpPr txBox="1"/>
          <p:nvPr/>
        </p:nvSpPr>
        <p:spPr>
          <a:xfrm>
            <a:off x="912258" y="1483340"/>
            <a:ext cx="505864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It’s All About Annuity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Pricing &amp; Risk Expressed in Terms of Annuity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Similarly Float Legs Expressed in Annuity Terms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Can Be Used to Convert a Float Leg to Fixed Leg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Useful for Low Latency Pricing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93D1B9-02A9-BF98-1669-D18AD9E88EA0}"/>
                  </a:ext>
                </a:extLst>
              </p:cNvPr>
              <p:cNvSpPr txBox="1"/>
              <p:nvPr/>
            </p:nvSpPr>
            <p:spPr>
              <a:xfrm>
                <a:off x="6803664" y="1399564"/>
                <a:ext cx="3447381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sz="24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sz="2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2400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2400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93D1B9-02A9-BF98-1669-D18AD9E88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664" y="1399564"/>
                <a:ext cx="3447381" cy="11005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A5335A-3FDF-E92A-DEE9-923293264BC4}"/>
                  </a:ext>
                </a:extLst>
              </p:cNvPr>
              <p:cNvSpPr txBox="1"/>
              <p:nvPr/>
            </p:nvSpPr>
            <p:spPr>
              <a:xfrm>
                <a:off x="6813026" y="4269888"/>
                <a:ext cx="4466716" cy="5212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𝑆𝑤𝑎𝑝</m:t>
                      </m:r>
                      <m:r>
                        <a:rPr lang="en-GB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GB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𝑃𝑉</m:t>
                      </m:r>
                      <m:r>
                        <m:rPr>
                          <m:aln/>
                        </m:rPr>
                        <a:rPr lang="en-GB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𝑃𝑉</m:t>
                          </m:r>
                        </m:e>
                        <m:sup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𝐹𝑖𝑥𝑒𝑑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𝐿𝑒𝑔</m:t>
                          </m:r>
                        </m:sup>
                      </m:sSup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−</m:t>
                      </m:r>
                      <m:sSup>
                        <m:sSupPr>
                          <m:ctrlP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𝑃𝑉</m:t>
                          </m:r>
                        </m:e>
                        <m:sup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𝐹𝑙𝑜𝑎𝑡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𝐿𝑒𝑔</m:t>
                          </m:r>
                        </m:sup>
                      </m:sSup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             </m:t>
                      </m:r>
                    </m:oMath>
                  </m:oMathPara>
                </a14:m>
                <a:endParaRPr lang="en-GB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A5335A-3FDF-E92A-DEE9-923293264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026" y="4269888"/>
                <a:ext cx="4466716" cy="521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C151B7B9-412C-F081-140F-685711809BB7}"/>
              </a:ext>
            </a:extLst>
          </p:cNvPr>
          <p:cNvSpPr txBox="1"/>
          <p:nvPr/>
        </p:nvSpPr>
        <p:spPr>
          <a:xfrm>
            <a:off x="912258" y="3909647"/>
            <a:ext cx="5308840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Key Formulae: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PV = ( r – p ) </a:t>
            </a:r>
            <a:r>
              <a:rPr lang="en-GB" dirty="0">
                <a:solidFill>
                  <a:srgbClr val="C00000"/>
                </a:solidFill>
              </a:rPr>
              <a:t>Annuity(Fixed)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Par Rate = PV(Float) / </a:t>
            </a:r>
            <a:r>
              <a:rPr lang="en-GB" dirty="0">
                <a:solidFill>
                  <a:srgbClr val="C00000"/>
                </a:solidFill>
              </a:rPr>
              <a:t>Annuity(Fixed)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PV01 = </a:t>
            </a:r>
            <a:r>
              <a:rPr lang="en-GB" dirty="0">
                <a:solidFill>
                  <a:srgbClr val="C00000"/>
                </a:solidFill>
              </a:rPr>
              <a:t>Annuity(Fixed) </a:t>
            </a:r>
            <a:r>
              <a:rPr lang="en-GB" dirty="0"/>
              <a:t>x 0.01%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DV01 = PV01 + DF01 = PV01 for Par Swaps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726325-9C6B-A580-E540-5A494BE6300A}"/>
                  </a:ext>
                </a:extLst>
              </p:cNvPr>
              <p:cNvSpPr txBox="1"/>
              <p:nvPr/>
            </p:nvSpPr>
            <p:spPr>
              <a:xfrm>
                <a:off x="6503339" y="5483440"/>
                <a:ext cx="2743201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aln/>
                        </m:rPr>
                        <a:rPr lang="en-GB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en-GB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  <m:r>
                            <a:rPr lang="en-GB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−</m:t>
                          </m:r>
                          <m:r>
                            <a:rPr lang="en-GB" sz="18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𝑝</m:t>
                          </m:r>
                        </m:e>
                      </m:d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𝐹𝑖𝑥𝑒𝑑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  </m:t>
                      </m:r>
                    </m:oMath>
                  </m:oMathPara>
                </a14:m>
                <a:endParaRPr lang="en-GB" sz="1800" b="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726325-9C6B-A580-E540-5A494BE63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339" y="5483440"/>
                <a:ext cx="2743201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76037E-5BF7-67C5-DD54-067A6F262E44}"/>
                  </a:ext>
                </a:extLst>
              </p:cNvPr>
              <p:cNvSpPr txBox="1"/>
              <p:nvPr/>
            </p:nvSpPr>
            <p:spPr>
              <a:xfrm>
                <a:off x="6743535" y="4721776"/>
                <a:ext cx="4386497" cy="8798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aln/>
                        </m:rPr>
                        <a:rPr lang="en-GB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𝑟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GB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en-GB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𝑗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Calibri" panose="020F0502020204030204" pitchFamily="34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76037E-5BF7-67C5-DD54-067A6F262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535" y="4721776"/>
                <a:ext cx="4386497" cy="8798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0298673-9DE2-32E9-109B-1F8F763123A4}"/>
              </a:ext>
            </a:extLst>
          </p:cNvPr>
          <p:cNvSpPr txBox="1"/>
          <p:nvPr/>
        </p:nvSpPr>
        <p:spPr>
          <a:xfrm>
            <a:off x="6849968" y="2857547"/>
            <a:ext cx="41736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505050"/>
                </a:solidFill>
                <a:effectLst/>
                <a:latin typeface="NexusSansWebPro"/>
              </a:rPr>
              <a:t>Electronic Rates Markets &amp; Low Latency Interest Rate Swap Calculations (May 31, 2022).</a:t>
            </a:r>
          </a:p>
          <a:p>
            <a:r>
              <a:rPr lang="en-US" sz="1400" b="0" i="0" dirty="0">
                <a:solidFill>
                  <a:srgbClr val="505050"/>
                </a:solidFill>
                <a:effectLst/>
                <a:latin typeface="NexusSansWebPro"/>
              </a:rPr>
              <a:t>Available at SSRN: </a:t>
            </a:r>
            <a:r>
              <a:rPr lang="en-US" sz="1400" b="0" i="0" u="sng" dirty="0">
                <a:solidFill>
                  <a:srgbClr val="505050"/>
                </a:solidFill>
                <a:effectLst/>
                <a:latin typeface="NexusSansWebPro"/>
                <a:hlinkClick r:id="rId6"/>
              </a:rPr>
              <a:t>https://ssrn.com/abstract=4125565</a:t>
            </a:r>
            <a:r>
              <a:rPr lang="en-US" sz="1400" b="0" i="0" dirty="0">
                <a:solidFill>
                  <a:srgbClr val="505050"/>
                </a:solidFill>
                <a:effectLst/>
                <a:latin typeface="NexusSansWebPro"/>
              </a:rPr>
              <a:t> </a:t>
            </a:r>
            <a:endParaRPr lang="en-GB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17CC7E-9A2B-0C3D-E52A-49C6CA910D21}"/>
              </a:ext>
            </a:extLst>
          </p:cNvPr>
          <p:cNvSpPr txBox="1"/>
          <p:nvPr/>
        </p:nvSpPr>
        <p:spPr>
          <a:xfrm>
            <a:off x="6849968" y="2506068"/>
            <a:ext cx="412959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Low Latency Interest Rate Swap Pricing</a:t>
            </a:r>
          </a:p>
        </p:txBody>
      </p:sp>
    </p:spTree>
    <p:extLst>
      <p:ext uri="{BB962C8B-B14F-4D97-AF65-F5344CB8AC3E}">
        <p14:creationId xmlns:p14="http://schemas.microsoft.com/office/powerpoint/2010/main" val="1823692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Interest Rate Swap</a:t>
            </a:r>
            <a:r>
              <a:rPr lang="en-US" sz="3200" dirty="0"/>
              <a:t> – Pricing &amp; Risk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32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7A082C-D4E3-B383-AA4C-F0EC54C11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407" y="1424974"/>
            <a:ext cx="7692455" cy="4008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C386E3-8623-AD47-ECF1-967835AC8F11}"/>
                  </a:ext>
                </a:extLst>
              </p:cNvPr>
              <p:cNvSpPr txBox="1"/>
              <p:nvPr/>
            </p:nvSpPr>
            <p:spPr>
              <a:xfrm>
                <a:off x="742088" y="1361311"/>
                <a:ext cx="2340346" cy="88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rgbClr val="C00000"/>
                  </a:buClr>
                </a:pPr>
                <a:r>
                  <a:rPr lang="en-GB" dirty="0">
                    <a:solidFill>
                      <a:srgbClr val="C00000"/>
                    </a:solidFill>
                  </a:rPr>
                  <a:t>Compute Annuity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GB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  <a:buClr>
                    <a:srgbClr val="C00000"/>
                  </a:buClr>
                </a:pPr>
                <a:r>
                  <a:rPr lang="en-GB" dirty="0"/>
                  <a:t>= USD 4,863,971.74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C386E3-8623-AD47-ECF1-967835AC8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88" y="1361311"/>
                <a:ext cx="2340346" cy="880369"/>
              </a:xfrm>
              <a:prstGeom prst="rect">
                <a:avLst/>
              </a:prstGeom>
              <a:blipFill>
                <a:blip r:embed="rId3"/>
                <a:stretch>
                  <a:fillRect l="-2344" b="-9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082389-4EB1-A0DD-0964-7F10D4C5F514}"/>
                  </a:ext>
                </a:extLst>
              </p:cNvPr>
              <p:cNvSpPr txBox="1"/>
              <p:nvPr/>
            </p:nvSpPr>
            <p:spPr>
              <a:xfrm>
                <a:off x="742087" y="4200821"/>
                <a:ext cx="2340347" cy="1295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rgbClr val="C00000"/>
                  </a:buClr>
                </a:pPr>
                <a:r>
                  <a:rPr lang="en-GB" dirty="0">
                    <a:solidFill>
                      <a:srgbClr val="C00000"/>
                    </a:solidFill>
                  </a:rPr>
                  <a:t>PV = ( r – p 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GB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  <a:buClr>
                    <a:srgbClr val="C00000"/>
                  </a:buClr>
                </a:pPr>
                <a:r>
                  <a:rPr lang="en-GB" dirty="0"/>
                  <a:t>= (5.00% - 1.59%)</a:t>
                </a:r>
                <a:r>
                  <a:rPr lang="en-GB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GB" dirty="0"/>
              </a:p>
              <a:p>
                <a:pPr>
                  <a:lnSpc>
                    <a:spcPct val="150000"/>
                  </a:lnSpc>
                  <a:buClr>
                    <a:srgbClr val="C00000"/>
                  </a:buClr>
                </a:pPr>
                <a:r>
                  <a:rPr lang="en-GB" dirty="0"/>
                  <a:t>= USD 167,892.11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082389-4EB1-A0DD-0964-7F10D4C5F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87" y="4200821"/>
                <a:ext cx="2340347" cy="1295868"/>
              </a:xfrm>
              <a:prstGeom prst="rect">
                <a:avLst/>
              </a:prstGeom>
              <a:blipFill>
                <a:blip r:embed="rId4"/>
                <a:stretch>
                  <a:fillRect l="-2344" b="-65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4E74E4-9F37-9816-42A5-5C31CC7CF3ED}"/>
                  </a:ext>
                </a:extLst>
              </p:cNvPr>
              <p:cNvSpPr txBox="1"/>
              <p:nvPr/>
            </p:nvSpPr>
            <p:spPr>
              <a:xfrm>
                <a:off x="3344407" y="5433025"/>
                <a:ext cx="2506207" cy="1295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rgbClr val="C00000"/>
                  </a:buClr>
                </a:pPr>
                <a:r>
                  <a:rPr lang="en-GB" dirty="0">
                    <a:solidFill>
                      <a:srgbClr val="C00000"/>
                    </a:solidFill>
                  </a:rPr>
                  <a:t>Par Rate = PV(Float) /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GB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150000"/>
                  </a:lnSpc>
                  <a:buClr>
                    <a:srgbClr val="C00000"/>
                  </a:buClr>
                </a:pPr>
                <a:r>
                  <a:rPr lang="en-GB" dirty="0"/>
                  <a:t>= 75,306 /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GB" dirty="0"/>
              </a:p>
              <a:p>
                <a:pPr>
                  <a:lnSpc>
                    <a:spcPct val="150000"/>
                  </a:lnSpc>
                  <a:buClr>
                    <a:srgbClr val="C00000"/>
                  </a:buClr>
                </a:pPr>
                <a:r>
                  <a:rPr lang="en-GB" dirty="0"/>
                  <a:t>= 1.5482%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4E74E4-9F37-9816-42A5-5C31CC7CF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407" y="5433025"/>
                <a:ext cx="2506207" cy="1295868"/>
              </a:xfrm>
              <a:prstGeom prst="rect">
                <a:avLst/>
              </a:prstGeom>
              <a:blipFill>
                <a:blip r:embed="rId5"/>
                <a:stretch>
                  <a:fillRect l="-2190" b="-65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E0D1A6-557D-5B32-E40D-AED58C6BCEF6}"/>
                  </a:ext>
                </a:extLst>
              </p:cNvPr>
              <p:cNvSpPr txBox="1"/>
              <p:nvPr/>
            </p:nvSpPr>
            <p:spPr>
              <a:xfrm>
                <a:off x="8714908" y="5456971"/>
                <a:ext cx="2250398" cy="12958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rgbClr val="C00000"/>
                  </a:buClr>
                </a:pPr>
                <a:r>
                  <a:rPr lang="en-GB" dirty="0">
                    <a:solidFill>
                      <a:srgbClr val="C00000"/>
                    </a:solidFill>
                  </a:rPr>
                  <a:t>PV01</a:t>
                </a:r>
              </a:p>
              <a:p>
                <a:pPr>
                  <a:lnSpc>
                    <a:spcPct val="150000"/>
                  </a:lnSpc>
                  <a:buClr>
                    <a:srgbClr val="C00000"/>
                  </a:buClr>
                </a:pPr>
                <a:r>
                  <a:rPr lang="en-GB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×0.01%</m:t>
                    </m:r>
                  </m:oMath>
                </a14:m>
                <a:endParaRPr lang="en-GB" dirty="0"/>
              </a:p>
              <a:p>
                <a:pPr>
                  <a:lnSpc>
                    <a:spcPct val="150000"/>
                  </a:lnSpc>
                  <a:buClr>
                    <a:srgbClr val="C00000"/>
                  </a:buClr>
                </a:pPr>
                <a:r>
                  <a:rPr lang="en-GB" dirty="0"/>
                  <a:t>= USD 486.40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EE0D1A6-557D-5B32-E40D-AED58C6BC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908" y="5456971"/>
                <a:ext cx="2250398" cy="1295868"/>
              </a:xfrm>
              <a:prstGeom prst="rect">
                <a:avLst/>
              </a:prstGeom>
              <a:blipFill>
                <a:blip r:embed="rId6"/>
                <a:stretch>
                  <a:fillRect l="-2439" b="-65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A587B0-65EB-1208-810F-7EBC92E21526}"/>
                  </a:ext>
                </a:extLst>
              </p:cNvPr>
              <p:cNvSpPr txBox="1"/>
              <p:nvPr/>
            </p:nvSpPr>
            <p:spPr>
              <a:xfrm>
                <a:off x="525243" y="2337965"/>
                <a:ext cx="2774033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i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0A587B0-65EB-1208-810F-7EBC92E21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43" y="2337965"/>
                <a:ext cx="2774033" cy="8485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185C27D-7DB7-3FDF-436E-870ACF798E95}"/>
              </a:ext>
            </a:extLst>
          </p:cNvPr>
          <p:cNvSpPr txBox="1"/>
          <p:nvPr/>
        </p:nvSpPr>
        <p:spPr>
          <a:xfrm>
            <a:off x="9387044" y="355263"/>
            <a:ext cx="20901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(Reference)</a:t>
            </a:r>
            <a:endParaRPr lang="en-GB" sz="28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6038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Asset Swap</a:t>
            </a:r>
            <a:r>
              <a:rPr lang="en-US" sz="3200" dirty="0"/>
              <a:t> - Structuring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33</a:t>
            </a:fld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82F98E8-A25A-7FD5-7BDB-A0FB5B5EA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585" y="1749951"/>
            <a:ext cx="9337150" cy="426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B66034-834C-B7F3-C994-E04AD8684CB6}"/>
              </a:ext>
            </a:extLst>
          </p:cNvPr>
          <p:cNvSpPr txBox="1"/>
          <p:nvPr/>
        </p:nvSpPr>
        <p:spPr>
          <a:xfrm>
            <a:off x="749053" y="1223908"/>
            <a:ext cx="553182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Trader Creates Synthetic Asset Swap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Borrow Cash from Treasury to Purchase Bond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Buy Bond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Buy CDS Protection (or Carries Credit Risk Unhedged)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284F82-DB1F-F7C7-82C8-B6C62935BABF}"/>
              </a:ext>
            </a:extLst>
          </p:cNvPr>
          <p:cNvSpPr txBox="1"/>
          <p:nvPr/>
        </p:nvSpPr>
        <p:spPr>
          <a:xfrm>
            <a:off x="749054" y="4484163"/>
            <a:ext cx="7369335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Trader Cash Flows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Pays Treasury Funding 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Pays CDS Premium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Receives Bond Coupons and Passes on to Client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Client Pays All Costs + Commission as a </a:t>
            </a:r>
            <a:r>
              <a:rPr lang="en-GB" dirty="0">
                <a:solidFill>
                  <a:srgbClr val="C00000"/>
                </a:solidFill>
              </a:rPr>
              <a:t>Spread over LIBOR </a:t>
            </a:r>
            <a:r>
              <a:rPr lang="en-GB" dirty="0"/>
              <a:t>(or RFR)</a:t>
            </a:r>
          </a:p>
        </p:txBody>
      </p:sp>
    </p:spTree>
    <p:extLst>
      <p:ext uri="{BB962C8B-B14F-4D97-AF65-F5344CB8AC3E}">
        <p14:creationId xmlns:p14="http://schemas.microsoft.com/office/powerpoint/2010/main" val="2332045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Asset Swap</a:t>
            </a:r>
            <a:r>
              <a:rPr lang="en-US" sz="3200" dirty="0"/>
              <a:t> – Pricing as a Spread Over LIBOR (or RFR)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34</a:t>
            </a:fld>
            <a:endParaRPr lang="en-US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D96EF50-74FF-8149-FF65-6B8DD8745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544" y="1292358"/>
            <a:ext cx="6176455" cy="3780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08B59E-0A88-F116-B036-16C9CE68C97D}"/>
              </a:ext>
            </a:extLst>
          </p:cNvPr>
          <p:cNvSpPr txBox="1"/>
          <p:nvPr/>
        </p:nvSpPr>
        <p:spPr>
          <a:xfrm>
            <a:off x="838200" y="5298804"/>
            <a:ext cx="6457144" cy="1500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C00000"/>
                </a:solidFill>
              </a:rPr>
              <a:t>ASW Spread</a:t>
            </a:r>
            <a:r>
              <a:rPr lang="en-GB" dirty="0"/>
              <a:t> - Par-Par Spread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C00000"/>
                </a:solidFill>
              </a:rPr>
              <a:t>MMS Spread</a:t>
            </a:r>
            <a:r>
              <a:rPr lang="en-GB" dirty="0"/>
              <a:t> - Yield-Yield Spread</a:t>
            </a:r>
            <a:r>
              <a:rPr lang="en-GB" baseline="30000" dirty="0"/>
              <a:t>1</a:t>
            </a:r>
            <a:r>
              <a:rPr lang="en-GB" dirty="0"/>
              <a:t> </a:t>
            </a:r>
          </a:p>
          <a:p>
            <a:pPr>
              <a:lnSpc>
                <a:spcPct val="150000"/>
              </a:lnSpc>
              <a:buClr>
                <a:srgbClr val="C00000"/>
              </a:buClr>
            </a:pPr>
            <a:endParaRPr lang="en-GB" sz="1600" baseline="300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sz="1400" baseline="30000" dirty="0">
                <a:solidFill>
                  <a:schemeClr val="bg1">
                    <a:lumMod val="75000"/>
                  </a:schemeClr>
                </a:solidFill>
              </a:rPr>
              <a:t>1 </a:t>
            </a:r>
            <a:r>
              <a:rPr lang="en-GB" sz="1400" dirty="0">
                <a:solidFill>
                  <a:schemeClr val="bg1">
                    <a:lumMod val="75000"/>
                  </a:schemeClr>
                </a:solidFill>
              </a:rPr>
              <a:t>Y/Y Spread Between Swap Rate and Benchmark Gov’t Bond Yield</a:t>
            </a:r>
          </a:p>
        </p:txBody>
      </p:sp>
    </p:spTree>
    <p:extLst>
      <p:ext uri="{BB962C8B-B14F-4D97-AF65-F5344CB8AC3E}">
        <p14:creationId xmlns:p14="http://schemas.microsoft.com/office/powerpoint/2010/main" val="3106799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Asset Swap </a:t>
            </a:r>
            <a:r>
              <a:rPr lang="en-US" sz="3200" dirty="0"/>
              <a:t>– Pricing using Par-Par Method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7CA307-9FC4-DDE3-CE04-9E27CED33567}"/>
                  </a:ext>
                </a:extLst>
              </p:cNvPr>
              <p:cNvSpPr txBox="1"/>
              <p:nvPr/>
            </p:nvSpPr>
            <p:spPr>
              <a:xfrm>
                <a:off x="1896302" y="3190046"/>
                <a:ext cx="8918656" cy="11408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𝑃𝑉</m:t>
                          </m:r>
                        </m:e>
                        <m:sup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𝐴𝑠𝑠𝑒𝑡</m:t>
                          </m:r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𝑆𝑤𝑎𝑝</m:t>
                          </m:r>
                        </m:sup>
                      </m:sSup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GB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r</m:t>
                                  </m:r>
                                </m:e>
                                <m:sup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𝐹𝑖𝑥𝑒𝑑</m:t>
                                  </m:r>
                                </m:sup>
                              </m:sSup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sepChr m:val=","/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GB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groupChr>
                        </m:e>
                        <m:lim>
                          <m:r>
                            <a:rPr lang="en-GB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𝐹𝑖𝑥𝑒𝑑</m:t>
                          </m:r>
                          <m:r>
                            <a:rPr lang="en-GB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𝐿𝑒𝑔</m:t>
                          </m:r>
                        </m:lim>
                      </m:limLow>
                      <m:r>
                        <a:rPr lang="en-GB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limLow>
                        <m:limLowPr>
                          <m:ctrlPr>
                            <a:rPr lang="en-GB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GB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</m:d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sepChr m:val=","/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GB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groupChr>
                        </m:e>
                        <m:lim>
                          <m:r>
                            <a:rPr lang="en-GB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𝐹𝑙𝑜𝑎𝑡</m:t>
                          </m:r>
                          <m:r>
                            <a:rPr lang="en-GB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𝐿𝑒𝑡𝑔</m:t>
                          </m:r>
                        </m:lim>
                      </m:limLow>
                      <m:r>
                        <a:rPr lang="en-GB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GB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a:rPr lang="en-GB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100−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num>
                                    <m:den>
                                      <m:r>
                                        <a:rPr lang="en-GB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100</m:t>
                                      </m:r>
                                    </m:den>
                                  </m:f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GB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𝑃𝑎𝑟</m:t>
                          </m:r>
                          <m:r>
                            <a:rPr lang="en-GB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𝐴𝑑𝑗𝑢𝑠𝑡𝑚𝑒𝑛𝑡</m:t>
                          </m:r>
                        </m:lim>
                      </m:limLow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F7CA307-9FC4-DDE3-CE04-9E27CED33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6302" y="3190046"/>
                <a:ext cx="8918656" cy="11408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447903-5501-B7A4-872D-0DF07C520BD1}"/>
                  </a:ext>
                </a:extLst>
              </p:cNvPr>
              <p:cNvSpPr txBox="1"/>
              <p:nvPr/>
            </p:nvSpPr>
            <p:spPr>
              <a:xfrm>
                <a:off x="5752071" y="5061751"/>
                <a:ext cx="5342238" cy="808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i="0"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𝐹𝑖𝑥𝑒𝑑</m:t>
                                      </m:r>
                                    </m:sup>
                                  </m:sSup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GB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𝑀𝑎𝑟𝑘𝑒𝑡</m:t>
                                      </m:r>
                                    </m:sup>
                                  </m:sSup>
                                </m:e>
                              </m:d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𝐹𝑖𝑥𝑒𝑑</m:t>
                                  </m:r>
                                </m:sup>
                              </m:sSup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0">
                                          <a:latin typeface="Cambria Math" panose="02040503050406030204" pitchFamily="18" charset="0"/>
                                        </a:rPr>
                                        <m:t>100−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num>
                                    <m:den>
                                      <m:r>
                                        <a:rPr lang="en-GB" i="0">
                                          <a:latin typeface="Cambria Math" panose="02040503050406030204" pitchFamily="18" charset="0"/>
                                        </a:rPr>
                                        <m:t>100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𝐹𝑙𝑜𝑎𝑡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GB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447903-5501-B7A4-872D-0DF07C520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071" y="5061751"/>
                <a:ext cx="5342238" cy="8082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E0D722F-FB68-50CF-4663-6E0C69E9465A}"/>
              </a:ext>
            </a:extLst>
          </p:cNvPr>
          <p:cNvSpPr txBox="1"/>
          <p:nvPr/>
        </p:nvSpPr>
        <p:spPr>
          <a:xfrm>
            <a:off x="908957" y="1200646"/>
            <a:ext cx="10374086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Pricing as a PV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Valuation Method for Existing Swaps, Unwinds and Novations (trade transfers)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Again Present Value is Simply the Sum of Incoming and Outgoing Cash Flows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An Upfront Par-Adjustment is Made if the Underlying Bond not Trading at Par, i.e., 100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FAE86C-ACFC-F256-68D6-E11847BE3F7D}"/>
              </a:ext>
            </a:extLst>
          </p:cNvPr>
          <p:cNvSpPr txBox="1"/>
          <p:nvPr/>
        </p:nvSpPr>
        <p:spPr>
          <a:xfrm>
            <a:off x="908957" y="4574118"/>
            <a:ext cx="4750438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Pricing as a Par Spread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New Asset Swaps Price to Par i.e., zero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Instead Quote as a Par Spread 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Rearrangement of  PV formula with PV=0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EAC1E-7EAD-E79E-B271-402093468DFE}"/>
              </a:ext>
            </a:extLst>
          </p:cNvPr>
          <p:cNvSpPr txBox="1"/>
          <p:nvPr/>
        </p:nvSpPr>
        <p:spPr>
          <a:xfrm>
            <a:off x="9387044" y="355263"/>
            <a:ext cx="20901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(Reference)</a:t>
            </a:r>
            <a:endParaRPr lang="en-GB" sz="28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9205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Pricing Tricks</a:t>
            </a:r>
            <a:r>
              <a:rPr lang="en-US" sz="3200" dirty="0"/>
              <a:t> &amp; Rules of Thumb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2ABE1-8E8D-12F2-2BD5-FBDD2ED3D74E}"/>
              </a:ext>
            </a:extLst>
          </p:cNvPr>
          <p:cNvSpPr txBox="1"/>
          <p:nvPr/>
        </p:nvSpPr>
        <p:spPr>
          <a:xfrm>
            <a:off x="838200" y="1085282"/>
            <a:ext cx="6531429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Annuity Assumption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Need to know market par rates for standard swap maturities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Assume Annual Coupons and Discount Factors = 1.0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This means </a:t>
            </a:r>
            <a:r>
              <a:rPr lang="en-GB" dirty="0">
                <a:solidFill>
                  <a:srgbClr val="0000FF"/>
                </a:solidFill>
              </a:rPr>
              <a:t>Annuity = Time to Maturity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D3FB43-DF39-C906-ADB3-6E3D57C43308}"/>
              </a:ext>
            </a:extLst>
          </p:cNvPr>
          <p:cNvSpPr txBox="1"/>
          <p:nvPr/>
        </p:nvSpPr>
        <p:spPr>
          <a:xfrm>
            <a:off x="838200" y="3148795"/>
            <a:ext cx="3074233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Interest Rate Swap PV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PV = N ( r – p ) A(Fixed)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1EDD4F-C11C-6821-9A58-893A7111CC6A}"/>
              </a:ext>
            </a:extLst>
          </p:cNvPr>
          <p:cNvSpPr txBox="1"/>
          <p:nvPr/>
        </p:nvSpPr>
        <p:spPr>
          <a:xfrm>
            <a:off x="838200" y="4968251"/>
            <a:ext cx="3419741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IRS Rule of Thumb</a:t>
            </a:r>
            <a:endParaRPr lang="en-GB" dirty="0"/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PV = 100 x </a:t>
            </a:r>
            <a:r>
              <a:rPr lang="el-GR" dirty="0"/>
              <a:t>Δ</a:t>
            </a:r>
            <a:r>
              <a:rPr lang="en-GB" dirty="0"/>
              <a:t>N x </a:t>
            </a:r>
            <a:r>
              <a:rPr lang="el-GR" dirty="0"/>
              <a:t>Δ</a:t>
            </a:r>
            <a:r>
              <a:rPr lang="en-GB" dirty="0"/>
              <a:t>r x </a:t>
            </a:r>
            <a:r>
              <a:rPr lang="el-GR" dirty="0"/>
              <a:t>Δ</a:t>
            </a:r>
            <a:r>
              <a:rPr lang="en-GB" dirty="0"/>
              <a:t>T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DV01 = PV01 = 100 x </a:t>
            </a:r>
            <a:r>
              <a:rPr lang="el-GR" dirty="0"/>
              <a:t>Δ</a:t>
            </a:r>
            <a:r>
              <a:rPr lang="en-GB" dirty="0"/>
              <a:t>N x </a:t>
            </a:r>
            <a:r>
              <a:rPr lang="el-GR" dirty="0"/>
              <a:t>Δ</a:t>
            </a:r>
            <a:r>
              <a:rPr lang="en-GB" dirty="0"/>
              <a:t>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D8E7FB-C5F0-1BDA-1F76-C59F55D77B2D}"/>
              </a:ext>
            </a:extLst>
          </p:cNvPr>
          <p:cNvSpPr txBox="1"/>
          <p:nvPr/>
        </p:nvSpPr>
        <p:spPr>
          <a:xfrm>
            <a:off x="4792055" y="3148794"/>
            <a:ext cx="2577574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Approximate PV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 PV = N </a:t>
            </a:r>
            <a:r>
              <a:rPr lang="el-GR" dirty="0">
                <a:solidFill>
                  <a:srgbClr val="C00000"/>
                </a:solidFill>
              </a:rPr>
              <a:t>Δ</a:t>
            </a:r>
            <a:r>
              <a:rPr lang="en-GB" dirty="0">
                <a:solidFill>
                  <a:srgbClr val="C00000"/>
                </a:solidFill>
              </a:rPr>
              <a:t>r</a:t>
            </a:r>
            <a:r>
              <a:rPr lang="en-GB" dirty="0"/>
              <a:t> 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3139D5-A1D0-D49A-5EAC-51A7A3DDC99A}"/>
              </a:ext>
            </a:extLst>
          </p:cNvPr>
          <p:cNvSpPr txBox="1"/>
          <p:nvPr/>
        </p:nvSpPr>
        <p:spPr>
          <a:xfrm>
            <a:off x="838200" y="4399754"/>
            <a:ext cx="609724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0000FF"/>
                </a:solidFill>
              </a:rPr>
              <a:t>This gives PV as USD 100 per Million per Year per </a:t>
            </a:r>
            <a:r>
              <a:rPr lang="el-GR" dirty="0">
                <a:solidFill>
                  <a:srgbClr val="0000FF"/>
                </a:solidFill>
              </a:rPr>
              <a:t>Δ</a:t>
            </a:r>
            <a:r>
              <a:rPr lang="en-GB" dirty="0">
                <a:solidFill>
                  <a:srgbClr val="0000FF"/>
                </a:solidFill>
              </a:rPr>
              <a:t>r in bps</a:t>
            </a:r>
          </a:p>
        </p:txBody>
      </p:sp>
    </p:spTree>
    <p:extLst>
      <p:ext uri="{BB962C8B-B14F-4D97-AF65-F5344CB8AC3E}">
        <p14:creationId xmlns:p14="http://schemas.microsoft.com/office/powerpoint/2010/main" val="3509003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7BA2E6-902E-CCC3-F21C-AF3CEBF60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459" y="1632723"/>
            <a:ext cx="7692455" cy="4008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Pricing Tricks</a:t>
            </a:r>
            <a:r>
              <a:rPr lang="en-US" sz="3200" dirty="0"/>
              <a:t> – Interest Rate Swap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2ABE1-8E8D-12F2-2BD5-FBDD2ED3D74E}"/>
              </a:ext>
            </a:extLst>
          </p:cNvPr>
          <p:cNvSpPr txBox="1"/>
          <p:nvPr/>
        </p:nvSpPr>
        <p:spPr>
          <a:xfrm>
            <a:off x="473086" y="1219503"/>
            <a:ext cx="3351330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IRS – Rule of Thumb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PV = 100 x </a:t>
            </a:r>
            <a:r>
              <a:rPr lang="el-GR" dirty="0"/>
              <a:t>Δ</a:t>
            </a:r>
            <a:r>
              <a:rPr lang="en-GB" dirty="0"/>
              <a:t>N x </a:t>
            </a:r>
            <a:r>
              <a:rPr lang="el-GR" dirty="0"/>
              <a:t>Δ</a:t>
            </a:r>
            <a:r>
              <a:rPr lang="en-GB" dirty="0"/>
              <a:t>r in bps x </a:t>
            </a:r>
            <a:r>
              <a:rPr lang="el-GR" dirty="0"/>
              <a:t>Δ</a:t>
            </a:r>
            <a:r>
              <a:rPr lang="en-GB" dirty="0"/>
              <a:t>T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DV01 = PV01 = 100 x </a:t>
            </a:r>
            <a:r>
              <a:rPr lang="el-GR" dirty="0"/>
              <a:t>Δ</a:t>
            </a:r>
            <a:r>
              <a:rPr lang="en-GB" dirty="0"/>
              <a:t>N x </a:t>
            </a:r>
            <a:r>
              <a:rPr lang="el-GR" dirty="0"/>
              <a:t>Δ</a:t>
            </a:r>
            <a:r>
              <a:rPr lang="en-GB" dirty="0"/>
              <a:t>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69797E-04CA-C296-2D48-2D12F4322D6B}"/>
              </a:ext>
            </a:extLst>
          </p:cNvPr>
          <p:cNvSpPr txBox="1"/>
          <p:nvPr/>
        </p:nvSpPr>
        <p:spPr>
          <a:xfrm>
            <a:off x="429837" y="2960948"/>
            <a:ext cx="3437827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Market Par Rate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5Y Par Rate = 150 bps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l-GR" dirty="0"/>
              <a:t>Δ</a:t>
            </a:r>
            <a:r>
              <a:rPr lang="en-GB" dirty="0"/>
              <a:t>r = (r-p) = (500-150) = 350 bps</a:t>
            </a:r>
          </a:p>
          <a:p>
            <a:pPr>
              <a:lnSpc>
                <a:spcPct val="150000"/>
              </a:lnSpc>
              <a:buClr>
                <a:srgbClr val="C00000"/>
              </a:buClr>
            </a:pP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73825-0479-BEF9-E5BE-39D74A77463B}"/>
              </a:ext>
            </a:extLst>
          </p:cNvPr>
          <p:cNvSpPr txBox="1"/>
          <p:nvPr/>
        </p:nvSpPr>
        <p:spPr>
          <a:xfrm>
            <a:off x="473086" y="4827546"/>
            <a:ext cx="4646141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Present Value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Here </a:t>
            </a:r>
            <a:r>
              <a:rPr lang="el-GR" dirty="0"/>
              <a:t>Δ</a:t>
            </a:r>
            <a:r>
              <a:rPr lang="en-GB" dirty="0"/>
              <a:t>N = 1, </a:t>
            </a:r>
            <a:r>
              <a:rPr lang="el-GR" dirty="0"/>
              <a:t>Δ</a:t>
            </a:r>
            <a:r>
              <a:rPr lang="en-GB" dirty="0"/>
              <a:t>r = 350, </a:t>
            </a:r>
            <a:r>
              <a:rPr lang="el-GR" dirty="0"/>
              <a:t>Δ</a:t>
            </a:r>
            <a:r>
              <a:rPr lang="en-GB" dirty="0"/>
              <a:t>T = 5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0000FF"/>
                </a:solidFill>
              </a:rPr>
              <a:t>PV = USD 175,000</a:t>
            </a:r>
            <a:r>
              <a:rPr lang="en-GB" dirty="0"/>
              <a:t> 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0000FF"/>
                </a:solidFill>
              </a:rPr>
              <a:t>DV01 = PV01 = USD 500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DF3722-C0B2-FB4A-4E44-CD1684A87E8A}"/>
              </a:ext>
            </a:extLst>
          </p:cNvPr>
          <p:cNvSpPr txBox="1"/>
          <p:nvPr/>
        </p:nvSpPr>
        <p:spPr>
          <a:xfrm>
            <a:off x="6600789" y="5658543"/>
            <a:ext cx="4646141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0000FF"/>
                </a:solidFill>
              </a:rPr>
              <a:t>PV = 100 x 1 x 350 x 5 = USD 170K</a:t>
            </a:r>
            <a:endParaRPr lang="en-GB" dirty="0"/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0000FF"/>
                </a:solidFill>
              </a:rPr>
              <a:t>DV01 = 100 x 1 x 5 = USD 500</a:t>
            </a:r>
          </a:p>
        </p:txBody>
      </p:sp>
    </p:spTree>
    <p:extLst>
      <p:ext uri="{BB962C8B-B14F-4D97-AF65-F5344CB8AC3E}">
        <p14:creationId xmlns:p14="http://schemas.microsoft.com/office/powerpoint/2010/main" val="18668141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Pricing Tricks</a:t>
            </a:r>
            <a:r>
              <a:rPr lang="en-US" sz="3200" dirty="0"/>
              <a:t> – Asset Swap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38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7281B-3563-06EE-F861-F4DEAAC1BC92}"/>
              </a:ext>
            </a:extLst>
          </p:cNvPr>
          <p:cNvSpPr txBox="1"/>
          <p:nvPr/>
        </p:nvSpPr>
        <p:spPr>
          <a:xfrm>
            <a:off x="838200" y="1863737"/>
            <a:ext cx="5799437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Par-Par Spread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911A9-FFC7-1DD5-9FAB-C1FA31413089}"/>
              </a:ext>
            </a:extLst>
          </p:cNvPr>
          <p:cNvSpPr txBox="1"/>
          <p:nvPr/>
        </p:nvSpPr>
        <p:spPr>
          <a:xfrm>
            <a:off x="838200" y="1158232"/>
            <a:ext cx="993071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/>
              <a:t>We Can Make the Same Annuity Assumption to Price Asset Swaps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4E6D5-FBFE-792C-B114-8E3E3615CF42}"/>
              </a:ext>
            </a:extLst>
          </p:cNvPr>
          <p:cNvSpPr txBox="1"/>
          <p:nvPr/>
        </p:nvSpPr>
        <p:spPr>
          <a:xfrm>
            <a:off x="838200" y="3638050"/>
            <a:ext cx="5257800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IRS Rule of Thumb</a:t>
            </a: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/>
              <a:t>s = ( r – p ) + (100-B/100) / T</a:t>
            </a: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/>
              <a:t>   = </a:t>
            </a:r>
            <a:r>
              <a:rPr lang="el-GR" dirty="0"/>
              <a:t>Δ</a:t>
            </a:r>
            <a:r>
              <a:rPr lang="en-GB" dirty="0"/>
              <a:t>r – (</a:t>
            </a:r>
            <a:r>
              <a:rPr lang="el-GR" dirty="0"/>
              <a:t>Δ</a:t>
            </a:r>
            <a:r>
              <a:rPr lang="en-GB" dirty="0"/>
              <a:t>B / T)</a:t>
            </a:r>
          </a:p>
          <a:p>
            <a:pPr>
              <a:lnSpc>
                <a:spcPct val="150000"/>
              </a:lnSpc>
              <a:buClr>
                <a:srgbClr val="C00000"/>
              </a:buClr>
            </a:pPr>
            <a:endParaRPr lang="en-GB" dirty="0"/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/>
              <a:t>where </a:t>
            </a:r>
            <a:r>
              <a:rPr lang="el-GR" dirty="0"/>
              <a:t>Δ</a:t>
            </a:r>
            <a:r>
              <a:rPr lang="en-GB" dirty="0"/>
              <a:t>r  = ( r – p ) in bps</a:t>
            </a: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/>
              <a:t>and </a:t>
            </a:r>
            <a:r>
              <a:rPr lang="el-GR" dirty="0"/>
              <a:t>Δ</a:t>
            </a:r>
            <a:r>
              <a:rPr lang="en-GB" dirty="0"/>
              <a:t>B = (B% - 100%) in bps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09F1EA-67D1-75AC-0445-32D06EA9A68B}"/>
                  </a:ext>
                </a:extLst>
              </p:cNvPr>
              <p:cNvSpPr txBox="1"/>
              <p:nvPr/>
            </p:nvSpPr>
            <p:spPr>
              <a:xfrm>
                <a:off x="838200" y="2328608"/>
                <a:ext cx="4618842" cy="8082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i="0"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𝐹𝑖𝑥𝑒𝑑</m:t>
                                      </m:r>
                                    </m:sup>
                                  </m:sSup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GB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𝑀𝑎𝑟𝑘𝑒𝑡</m:t>
                                      </m:r>
                                    </m:sup>
                                  </m:sSup>
                                </m:e>
                              </m:d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𝐹𝑖𝑥𝑒𝑑</m:t>
                                  </m:r>
                                </m:sup>
                              </m:sSup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0">
                                          <a:latin typeface="Cambria Math" panose="02040503050406030204" pitchFamily="18" charset="0"/>
                                        </a:rPr>
                                        <m:t>100−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num>
                                    <m:den>
                                      <m:r>
                                        <a:rPr lang="en-GB" i="0">
                                          <a:latin typeface="Cambria Math" panose="02040503050406030204" pitchFamily="18" charset="0"/>
                                        </a:rPr>
                                        <m:t>100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𝐹𝑙𝑜𝑎𝑡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409F1EA-67D1-75AC-0445-32D06EA9A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28608"/>
                <a:ext cx="4618842" cy="8082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D3BF9B82-8DAC-1D0C-AA7B-62C122997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352" y="1872335"/>
            <a:ext cx="5500448" cy="33669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D9ABA1-6657-80C4-79FD-118F2F31A1D3}"/>
              </a:ext>
            </a:extLst>
          </p:cNvPr>
          <p:cNvSpPr txBox="1"/>
          <p:nvPr/>
        </p:nvSpPr>
        <p:spPr>
          <a:xfrm>
            <a:off x="5803347" y="5309022"/>
            <a:ext cx="5550453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Par-Par Spread</a:t>
            </a: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/>
              <a:t>Here </a:t>
            </a:r>
            <a:r>
              <a:rPr lang="el-GR" dirty="0"/>
              <a:t>Δ</a:t>
            </a:r>
            <a:r>
              <a:rPr lang="en-GB" dirty="0"/>
              <a:t>r = 0.50% – 0.44% = 6 bps, </a:t>
            </a:r>
            <a:r>
              <a:rPr lang="el-GR" dirty="0"/>
              <a:t>Δ</a:t>
            </a:r>
            <a:r>
              <a:rPr lang="en-GB" dirty="0"/>
              <a:t>B = 458 bps and T = 10</a:t>
            </a: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0000FF"/>
                </a:solidFill>
              </a:rPr>
              <a:t>S = 6 – (458/10) ≈ 6 - 46 = -40 bps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3CBF85-E201-16BB-48C0-21C0710DFBF4}"/>
              </a:ext>
            </a:extLst>
          </p:cNvPr>
          <p:cNvSpPr txBox="1"/>
          <p:nvPr/>
        </p:nvSpPr>
        <p:spPr>
          <a:xfrm>
            <a:off x="9387044" y="355263"/>
            <a:ext cx="20901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(Reference)</a:t>
            </a:r>
            <a:endParaRPr lang="en-GB" sz="28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8924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C70241-C655-737F-FB3B-BEC175A3C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844" y="995132"/>
            <a:ext cx="4996947" cy="54629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65" y="611503"/>
            <a:ext cx="6736307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Interest Rate Markets</a:t>
            </a:r>
            <a:r>
              <a:rPr lang="en-US" sz="3200" dirty="0"/>
              <a:t> - Project Finance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08AA4-E869-202E-F3B5-312AB6FA95C1}"/>
              </a:ext>
            </a:extLst>
          </p:cNvPr>
          <p:cNvSpPr txBox="1"/>
          <p:nvPr/>
        </p:nvSpPr>
        <p:spPr>
          <a:xfrm>
            <a:off x="630304" y="4134842"/>
            <a:ext cx="5359783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Market Size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Market Size by Notional: $200T (US) + $150T (EU)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Derivatives, Loans &amp; Securities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All Referencing LIBOR, until Recently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373C74-09A0-8BAB-0CC1-AD7F9503AC7F}"/>
              </a:ext>
            </a:extLst>
          </p:cNvPr>
          <p:cNvSpPr txBox="1"/>
          <p:nvPr/>
        </p:nvSpPr>
        <p:spPr>
          <a:xfrm>
            <a:off x="630304" y="2015219"/>
            <a:ext cx="6547138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Purpose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To Facilitate Government, Corporate &amp; Project Finance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Mortgages, Corporate Loans, Gov Projects &amp; Infrastructure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e.g. Hospitals, Transport (HS2), Energy &amp; Defence Projects</a:t>
            </a:r>
          </a:p>
        </p:txBody>
      </p:sp>
    </p:spTree>
    <p:extLst>
      <p:ext uri="{BB962C8B-B14F-4D97-AF65-F5344CB8AC3E}">
        <p14:creationId xmlns:p14="http://schemas.microsoft.com/office/powerpoint/2010/main" val="479208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B176A3-AA3A-4764-820A-F44A9F52D010}"/>
              </a:ext>
            </a:extLst>
          </p:cNvPr>
          <p:cNvSpPr txBox="1">
            <a:spLocks/>
          </p:cNvSpPr>
          <p:nvPr/>
        </p:nvSpPr>
        <p:spPr>
          <a:xfrm>
            <a:off x="838200" y="2854088"/>
            <a:ext cx="10515600" cy="574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67457-2CC4-4B6D-B84F-ED4C626AF2AF}"/>
              </a:ext>
            </a:extLst>
          </p:cNvPr>
          <p:cNvSpPr txBox="1"/>
          <p:nvPr/>
        </p:nvSpPr>
        <p:spPr>
          <a:xfrm>
            <a:off x="838200" y="4819201"/>
            <a:ext cx="60974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effectLst/>
                <a:latin typeface="myriad roman"/>
              </a:rPr>
              <a:t>Quant Research Papers</a:t>
            </a:r>
          </a:p>
          <a:p>
            <a:r>
              <a:rPr lang="en-US" b="0" i="0" dirty="0">
                <a:effectLst/>
                <a:latin typeface="myriad roman"/>
                <a:hlinkClick r:id="rId2"/>
              </a:rPr>
              <a:t>https://ssrn.com/author=1728976</a:t>
            </a:r>
            <a:endParaRPr lang="en-US" b="0" i="0" dirty="0">
              <a:effectLst/>
              <a:latin typeface="myriad roman"/>
            </a:endParaRPr>
          </a:p>
          <a:p>
            <a:endParaRPr lang="en-US" dirty="0">
              <a:latin typeface="myriad roman"/>
            </a:endParaRPr>
          </a:p>
          <a:p>
            <a:r>
              <a:rPr lang="en-US" dirty="0"/>
              <a:t>Support Materials, C++ &amp; Excel Examples</a:t>
            </a:r>
          </a:p>
          <a:p>
            <a:r>
              <a:rPr lang="en-US" dirty="0">
                <a:hlinkClick r:id="rId3"/>
              </a:rPr>
              <a:t>https://github.com/nburgessx/SwapsBook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043C08-D6F9-4680-B22D-1AF2D500D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479" y="635490"/>
            <a:ext cx="6892321" cy="4745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107B8C-80C8-8CE5-A3AC-657EF9BBE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046" y="4033667"/>
            <a:ext cx="684802" cy="6591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B4CAA-7758-9F1B-C3AD-1FEEB0CAE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" y="4031362"/>
            <a:ext cx="754380" cy="65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761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Appendix</a:t>
            </a:r>
            <a:r>
              <a:rPr lang="en-US" sz="3200" dirty="0"/>
              <a:t> – Implicit Function Theorem (IFT)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40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5CAE42-6F94-9149-BB30-4F77CBEA9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94" y="1172108"/>
            <a:ext cx="4620187" cy="27511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150A22-BE4A-93A0-1501-3172B6AE0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222" y="1172108"/>
            <a:ext cx="4619368" cy="3512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1A6C59-AD1B-47DF-B38C-F9EABD37E407}"/>
                  </a:ext>
                </a:extLst>
              </p:cNvPr>
              <p:cNvSpPr txBox="1"/>
              <p:nvPr/>
            </p:nvSpPr>
            <p:spPr>
              <a:xfrm>
                <a:off x="6480445" y="5196624"/>
                <a:ext cx="3704968" cy="454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𝑃𝑎𝑟</m:t>
                      </m:r>
                      <m:r>
                        <a:rPr lang="en-GB" sz="1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GB" sz="1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𝑅𝑎𝑡𝑒</m:t>
                      </m:r>
                      <m:r>
                        <a:rPr lang="en-GB" sz="1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en-GB" sz="1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𝑝</m:t>
                      </m:r>
                      <m:r>
                        <a:rPr lang="en-GB" sz="1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 </m:t>
                      </m:r>
                      <m:f>
                        <m:fPr>
                          <m:ctrlPr>
                            <a:rPr lang="en-GB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GB" sz="10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𝑃𝑉</m:t>
                          </m:r>
                          <m:d>
                            <m:dPr>
                              <m:ctrlPr>
                                <a:rPr lang="en-GB" sz="1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GB" sz="1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𝐹𝑙𝑜𝑎𝑡</m:t>
                              </m:r>
                              <m:r>
                                <a:rPr lang="en-GB" sz="1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a:rPr lang="en-GB" sz="1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𝐿𝑒𝑔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GB" sz="1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1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1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1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GB" sz="1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GB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0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sz="1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sz="100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sz="100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1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sz="10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  <m:r>
                        <a:rPr lang="en-GB" sz="1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 </m:t>
                      </m:r>
                      <m:f>
                        <m:fPr>
                          <m:ctrlPr>
                            <a:rPr lang="en-GB" sz="1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en-GB" sz="1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10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1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GB" sz="1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GB" sz="1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00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GB" sz="1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0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GB" sz="1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GB" sz="100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GB" sz="10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1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GB" sz="10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sz="1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0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GB" sz="1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GB" sz="10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GB" sz="1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sz="100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sz="10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1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sz="10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GB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𝐴𝑛𝑛𝑢𝑖𝑡𝑦</m:t>
                          </m:r>
                          <m:r>
                            <a:rPr lang="en-GB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𝐹𝑖𝑥𝑒𝑑</m:t>
                          </m:r>
                          <m:r>
                            <a:rPr lang="en-GB" sz="1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1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1A6C59-AD1B-47DF-B38C-F9EABD37E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445" y="5196624"/>
                <a:ext cx="3704968" cy="454804"/>
              </a:xfrm>
              <a:prstGeom prst="rect">
                <a:avLst/>
              </a:prstGeom>
              <a:blipFill>
                <a:blip r:embed="rId4"/>
                <a:stretch>
                  <a:fillRect t="-44000" b="-7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7BFFC980-0E83-D4C3-0BB2-A8223B8ED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994" y="4494534"/>
            <a:ext cx="4693866" cy="167360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4188903-0241-66AB-84BD-AD363D824183}"/>
              </a:ext>
            </a:extLst>
          </p:cNvPr>
          <p:cNvSpPr txBox="1"/>
          <p:nvPr/>
        </p:nvSpPr>
        <p:spPr>
          <a:xfrm>
            <a:off x="6480446" y="5692736"/>
            <a:ext cx="4282290" cy="827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100" dirty="0"/>
              <a:t>The derivative with respect to L is trivial to calculate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100" dirty="0"/>
              <a:t>We can calculate for any set of calibration instruments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100" dirty="0"/>
              <a:t>This allows us to modify and select any risk &amp; hedge buckets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32278A-4A50-D019-5DBC-16E4BC7FBF19}"/>
              </a:ext>
            </a:extLst>
          </p:cNvPr>
          <p:cNvSpPr txBox="1"/>
          <p:nvPr/>
        </p:nvSpPr>
        <p:spPr>
          <a:xfrm>
            <a:off x="6480445" y="4813857"/>
            <a:ext cx="2933185" cy="299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sz="1000" dirty="0">
                <a:solidFill>
                  <a:srgbClr val="C00000"/>
                </a:solidFill>
              </a:rPr>
              <a:t>For an Interest Rate Swap</a:t>
            </a:r>
          </a:p>
        </p:txBody>
      </p:sp>
    </p:spTree>
    <p:extLst>
      <p:ext uri="{BB962C8B-B14F-4D97-AF65-F5344CB8AC3E}">
        <p14:creationId xmlns:p14="http://schemas.microsoft.com/office/powerpoint/2010/main" val="18348395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Appendix</a:t>
            </a:r>
            <a:r>
              <a:rPr lang="en-US" sz="3200" dirty="0"/>
              <a:t> – Swap DV01 Risk Example using AAD (Part I)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2AE4D-9985-6949-9835-9D444AF25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008" y="1773166"/>
            <a:ext cx="5848961" cy="3446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000FBD-BA17-54AE-96B6-6F4EEAAEA288}"/>
              </a:ext>
            </a:extLst>
          </p:cNvPr>
          <p:cNvSpPr txBox="1"/>
          <p:nvPr/>
        </p:nvSpPr>
        <p:spPr>
          <a:xfrm>
            <a:off x="780666" y="1638256"/>
            <a:ext cx="6094970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IRS Present Value Code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Swap Price Implementation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Simplified for Demo Purposes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For Full Example See</a:t>
            </a:r>
          </a:p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sz="1800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     </a:t>
            </a:r>
            <a:r>
              <a:rPr lang="en-GB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https://bit.ly/SwapCodeAAD</a:t>
            </a:r>
            <a:endParaRPr lang="en-GB" dirty="0"/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lnSpc>
                <a:spcPct val="150000"/>
              </a:lnSpc>
              <a:buClr>
                <a:srgbClr val="C00000"/>
              </a:buClr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743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Appendix</a:t>
            </a:r>
            <a:r>
              <a:rPr lang="en-US" sz="3200" dirty="0"/>
              <a:t> – Swap DV01 Risk Example using AAD (Part II)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42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CC1D56-FC6C-3C08-6386-D0797EE0B0A5}"/>
              </a:ext>
            </a:extLst>
          </p:cNvPr>
          <p:cNvSpPr txBox="1"/>
          <p:nvPr/>
        </p:nvSpPr>
        <p:spPr>
          <a:xfrm>
            <a:off x="495852" y="5369855"/>
            <a:ext cx="37787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Source Code: </a:t>
            </a:r>
            <a:r>
              <a:rPr lang="en-GB" sz="11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https://www.onlinegdb.com/edit/al8aNASJnQ</a:t>
            </a:r>
            <a:endParaRPr lang="en-GB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03B62A-A002-E31B-7776-2648B4CF5B15}"/>
              </a:ext>
            </a:extLst>
          </p:cNvPr>
          <p:cNvSpPr txBox="1"/>
          <p:nvPr/>
        </p:nvSpPr>
        <p:spPr>
          <a:xfrm>
            <a:off x="495852" y="2260154"/>
            <a:ext cx="4263524" cy="212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Analytical DV01 Risk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Using Adjoint Mode (AAD)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Forward Sweep for Price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Back Propagation for Risk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Simultaneous Forward and Discount Risk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F31095-5597-7853-3EA0-52D5879E3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260" y="1150983"/>
            <a:ext cx="6286052" cy="503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40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38" y="5330057"/>
            <a:ext cx="2149444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Contact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B176A3-AA3A-4764-820A-F44A9F52D010}"/>
              </a:ext>
            </a:extLst>
          </p:cNvPr>
          <p:cNvSpPr txBox="1">
            <a:spLocks/>
          </p:cNvSpPr>
          <p:nvPr/>
        </p:nvSpPr>
        <p:spPr>
          <a:xfrm>
            <a:off x="838200" y="2854088"/>
            <a:ext cx="10515600" cy="574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Have questions or want further info?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67457-2CC4-4B6D-B84F-ED4C626AF2AF}"/>
              </a:ext>
            </a:extLst>
          </p:cNvPr>
          <p:cNvSpPr txBox="1"/>
          <p:nvPr/>
        </p:nvSpPr>
        <p:spPr>
          <a:xfrm>
            <a:off x="675238" y="5769167"/>
            <a:ext cx="609742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yriad roman"/>
              </a:rPr>
              <a:t>LinkedIn:		</a:t>
            </a:r>
            <a:r>
              <a:rPr lang="en-GB" b="0" i="0" dirty="0">
                <a:effectLst/>
                <a:latin typeface="-apple-system"/>
                <a:hlinkClick r:id="rId2"/>
              </a:rPr>
              <a:t>www.linkedin.com/in/nburgessx</a:t>
            </a:r>
            <a:endParaRPr lang="en-GB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21299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Interest Rate Markets</a:t>
            </a:r>
            <a:r>
              <a:rPr lang="en-US" sz="3200" dirty="0"/>
              <a:t> – Why the need for Speed?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58FFDC-B841-4CE2-B3E0-CFDB03180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614659"/>
            <a:ext cx="10306051" cy="3656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A08AA4-E869-202E-F3B5-312AB6FA95C1}"/>
              </a:ext>
            </a:extLst>
          </p:cNvPr>
          <p:cNvSpPr txBox="1"/>
          <p:nvPr/>
        </p:nvSpPr>
        <p:spPr>
          <a:xfrm>
            <a:off x="838199" y="1025241"/>
            <a:ext cx="845196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Cleared </a:t>
            </a:r>
            <a:r>
              <a:rPr lang="en-GB" dirty="0">
                <a:solidFill>
                  <a:srgbClr val="C00000"/>
                </a:solidFill>
              </a:rPr>
              <a:t>Electronic Trading </a:t>
            </a:r>
            <a:r>
              <a:rPr lang="en-GB" dirty="0"/>
              <a:t>&amp; Auto-Hedging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Real-Time, Highly Liquid &amp; High Precision (Bid-Offer 1/10</a:t>
            </a:r>
            <a:r>
              <a:rPr lang="en-GB" baseline="30000" dirty="0"/>
              <a:t>th</a:t>
            </a:r>
            <a:r>
              <a:rPr lang="en-GB" dirty="0"/>
              <a:t> bps i.e. USD 10 per MM)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Trading Horizon: </a:t>
            </a:r>
            <a:r>
              <a:rPr lang="en-GB" dirty="0">
                <a:solidFill>
                  <a:srgbClr val="C00000"/>
                </a:solidFill>
              </a:rPr>
              <a:t>High Frequency Trading </a:t>
            </a:r>
            <a:r>
              <a:rPr lang="en-GB" dirty="0"/>
              <a:t>(HFT) vs Long-Term Fund Performance</a:t>
            </a:r>
          </a:p>
        </p:txBody>
      </p:sp>
    </p:spTree>
    <p:extLst>
      <p:ext uri="{BB962C8B-B14F-4D97-AF65-F5344CB8AC3E}">
        <p14:creationId xmlns:p14="http://schemas.microsoft.com/office/powerpoint/2010/main" val="322415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">
            <a:extLst>
              <a:ext uri="{FF2B5EF4-FFF2-40B4-BE49-F238E27FC236}">
                <a16:creationId xmlns:a16="http://schemas.microsoft.com/office/drawing/2014/main" id="{AB3C33D4-B4F7-6FEF-FC20-B8B31ADC0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02462"/>
            <a:ext cx="6267700" cy="5624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274791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Interest Rate Markets</a:t>
            </a:r>
            <a:r>
              <a:rPr lang="en-US" sz="3200" dirty="0"/>
              <a:t> –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08AA4-E869-202E-F3B5-312AB6FA95C1}"/>
              </a:ext>
            </a:extLst>
          </p:cNvPr>
          <p:cNvSpPr txBox="1"/>
          <p:nvPr/>
        </p:nvSpPr>
        <p:spPr>
          <a:xfrm>
            <a:off x="5435256" y="3325237"/>
            <a:ext cx="6267700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Yield Curve Model Dynamics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Multi-Curves Have In-Built </a:t>
            </a:r>
            <a:r>
              <a:rPr lang="en-GB" dirty="0">
                <a:solidFill>
                  <a:srgbClr val="C00000"/>
                </a:solidFill>
              </a:rPr>
              <a:t>Credit Spread</a:t>
            </a:r>
            <a:r>
              <a:rPr lang="en-GB" dirty="0"/>
              <a:t> (Tenor Homogenous)</a:t>
            </a:r>
            <a:endParaRPr lang="en-GB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Credit Spread Determined by Loan Repayment Frequency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Being Replaced by Single RFR Curves (Similar to OIS Curve)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BA135F-4CF0-8D88-04D0-821E879F0E58}"/>
              </a:ext>
            </a:extLst>
          </p:cNvPr>
          <p:cNvSpPr txBox="1"/>
          <p:nvPr/>
        </p:nvSpPr>
        <p:spPr>
          <a:xfrm>
            <a:off x="7458503" y="1404102"/>
            <a:ext cx="4244452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Need to Forecast Future Interest Rates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Use </a:t>
            </a:r>
            <a:r>
              <a:rPr lang="en-GB" dirty="0">
                <a:solidFill>
                  <a:srgbClr val="C00000"/>
                </a:solidFill>
              </a:rPr>
              <a:t>Liquid</a:t>
            </a:r>
            <a:r>
              <a:rPr lang="en-GB" dirty="0"/>
              <a:t> Market Instruments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To Imply Forward Rates &amp; Disc. Factors</a:t>
            </a:r>
          </a:p>
        </p:txBody>
      </p:sp>
    </p:spTree>
    <p:extLst>
      <p:ext uri="{BB962C8B-B14F-4D97-AF65-F5344CB8AC3E}">
        <p14:creationId xmlns:p14="http://schemas.microsoft.com/office/powerpoint/2010/main" val="3067478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875312-68E0-833C-1841-D440BCC70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227" y="411168"/>
            <a:ext cx="4802502" cy="6127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930" y="518804"/>
            <a:ext cx="6743700" cy="574912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Interest Rate Markets</a:t>
            </a:r>
            <a:r>
              <a:rPr lang="en-US" sz="3200" dirty="0"/>
              <a:t> – The LIBOR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08AA4-E869-202E-F3B5-312AB6FA95C1}"/>
              </a:ext>
            </a:extLst>
          </p:cNvPr>
          <p:cNvSpPr txBox="1"/>
          <p:nvPr/>
        </p:nvSpPr>
        <p:spPr>
          <a:xfrm>
            <a:off x="479949" y="3901941"/>
            <a:ext cx="6101115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Market Size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Market Size by Notional: $200T (US) + $150T (EU)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B23DBB-F37D-F380-C7E3-38E87C90F043}"/>
              </a:ext>
            </a:extLst>
          </p:cNvPr>
          <p:cNvSpPr txBox="1"/>
          <p:nvPr/>
        </p:nvSpPr>
        <p:spPr>
          <a:xfrm>
            <a:off x="483928" y="1763674"/>
            <a:ext cx="6012007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The Problem with LIBOR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LIBOR Market Transactions &lt; $500M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Rates Do Not Reflect Actual Borrowing Levels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LIBOR Levels Increasingly Set by Panel/Expert Judgement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C9F5D7-972B-355C-3296-362B340C7883}"/>
              </a:ext>
            </a:extLst>
          </p:cNvPr>
          <p:cNvSpPr txBox="1"/>
          <p:nvPr/>
        </p:nvSpPr>
        <p:spPr>
          <a:xfrm>
            <a:off x="497945" y="4782310"/>
            <a:ext cx="6097136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Large Market Driven by Small Number of LIBOR Transactions!!!</a:t>
            </a:r>
          </a:p>
        </p:txBody>
      </p:sp>
    </p:spTree>
    <p:extLst>
      <p:ext uri="{BB962C8B-B14F-4D97-AF65-F5344CB8AC3E}">
        <p14:creationId xmlns:p14="http://schemas.microsoft.com/office/powerpoint/2010/main" val="660681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415155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Interest Rate Markets</a:t>
            </a:r>
            <a:r>
              <a:rPr lang="en-US" sz="3200" dirty="0"/>
              <a:t> – LIBOR Benchmark Replacement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08AA4-E869-202E-F3B5-312AB6FA95C1}"/>
              </a:ext>
            </a:extLst>
          </p:cNvPr>
          <p:cNvSpPr txBox="1"/>
          <p:nvPr/>
        </p:nvSpPr>
        <p:spPr>
          <a:xfrm>
            <a:off x="732130" y="1175420"/>
            <a:ext cx="5219206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LIBOR Rates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Low Transaction Volume / Panel Based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Forward Looking </a:t>
            </a:r>
            <a:r>
              <a:rPr lang="en-GB" dirty="0">
                <a:solidFill>
                  <a:srgbClr val="C00000"/>
                </a:solidFill>
              </a:rPr>
              <a:t>Term Rate</a:t>
            </a:r>
            <a:r>
              <a:rPr lang="en-GB" dirty="0"/>
              <a:t>, known </a:t>
            </a:r>
            <a:r>
              <a:rPr lang="en-GB" dirty="0">
                <a:solidFill>
                  <a:srgbClr val="C00000"/>
                </a:solidFill>
              </a:rPr>
              <a:t>In-Advance</a:t>
            </a:r>
            <a:endParaRPr lang="en-GB" dirty="0"/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In Built Credit Risk Component</a:t>
            </a: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856637FB-93D3-7CAC-174E-3700C0AC3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860" y="3793150"/>
            <a:ext cx="4356100" cy="2267585"/>
          </a:xfrm>
          <a:prstGeom prst="rect">
            <a:avLst/>
          </a:prstGeom>
        </p:spPr>
      </p:pic>
      <p:pic>
        <p:nvPicPr>
          <p:cNvPr id="6" name="Picture 5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9FB68516-8538-D8BF-68B6-28E551A02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665" y="1528711"/>
            <a:ext cx="4936490" cy="1675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D6DB60-FC72-31C7-B9F6-418BD6D4D312}"/>
              </a:ext>
            </a:extLst>
          </p:cNvPr>
          <p:cNvSpPr txBox="1"/>
          <p:nvPr/>
        </p:nvSpPr>
        <p:spPr>
          <a:xfrm>
            <a:off x="732130" y="3050555"/>
            <a:ext cx="5219206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Risk-Free Rates (RFRs)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Transaction Based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Backward Looking Rate, Known </a:t>
            </a:r>
            <a:r>
              <a:rPr lang="en-GB" dirty="0">
                <a:solidFill>
                  <a:srgbClr val="C00000"/>
                </a:solidFill>
              </a:rPr>
              <a:t>In-Arrears</a:t>
            </a:r>
            <a:endParaRPr lang="en-GB" dirty="0"/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No Credit Component i.e. Risk-Free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7F9D27-DF8C-1C83-34E4-5CA7ECC16A21}"/>
              </a:ext>
            </a:extLst>
          </p:cNvPr>
          <p:cNvSpPr txBox="1"/>
          <p:nvPr/>
        </p:nvSpPr>
        <p:spPr>
          <a:xfrm>
            <a:off x="732130" y="5060482"/>
            <a:ext cx="5219206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Market Changes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Legacy LIBOR Contracts, Fall-Back Rates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New RFR Products &amp; Yield Curve Model Changes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00CF1F-A36D-4816-5416-2B1B61B52C8D}"/>
              </a:ext>
            </a:extLst>
          </p:cNvPr>
          <p:cNvSpPr txBox="1"/>
          <p:nvPr/>
        </p:nvSpPr>
        <p:spPr>
          <a:xfrm>
            <a:off x="9698194" y="365126"/>
            <a:ext cx="20901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(Reference)</a:t>
            </a:r>
            <a:endParaRPr lang="en-GB" sz="28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408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Interest Rate Markets</a:t>
            </a:r>
            <a:r>
              <a:rPr lang="en-US" sz="3200" dirty="0"/>
              <a:t> – Project Finance Risks &amp; Solutions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08AA4-E869-202E-F3B5-312AB6FA95C1}"/>
              </a:ext>
            </a:extLst>
          </p:cNvPr>
          <p:cNvSpPr txBox="1"/>
          <p:nvPr/>
        </p:nvSpPr>
        <p:spPr>
          <a:xfrm>
            <a:off x="522127" y="1335645"/>
            <a:ext cx="5338551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1.  Interest Rate Risk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Finance linked to variable interest rates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Use IRS to Fix Borrowing Costs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5FC065-6D83-A509-AD80-7941E106F880}"/>
              </a:ext>
            </a:extLst>
          </p:cNvPr>
          <p:cNvSpPr txBox="1"/>
          <p:nvPr/>
        </p:nvSpPr>
        <p:spPr>
          <a:xfrm>
            <a:off x="6297410" y="4638621"/>
            <a:ext cx="5617708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4. No money to invest?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Use Asset Swaps to Borrow Funds to Invest in Bonds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Pay LIBOR + Spread to Receive Bond Coupons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Floating Spread includes Funding + Credit Costs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057C73-C296-495A-7F6B-E69DBF1B1188}"/>
              </a:ext>
            </a:extLst>
          </p:cNvPr>
          <p:cNvSpPr txBox="1"/>
          <p:nvPr/>
        </p:nvSpPr>
        <p:spPr>
          <a:xfrm>
            <a:off x="522127" y="3027120"/>
            <a:ext cx="5434913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2.  Foreign Exchange / Currency Risk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International Finance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Use Cross Currency Swaps to Fix FX Rates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E233B2-3609-CB6E-312B-020C3AFF41B8}"/>
              </a:ext>
            </a:extLst>
          </p:cNvPr>
          <p:cNvSpPr txBox="1"/>
          <p:nvPr/>
        </p:nvSpPr>
        <p:spPr>
          <a:xfrm>
            <a:off x="522127" y="4585253"/>
            <a:ext cx="5310015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en-GB" dirty="0">
                <a:solidFill>
                  <a:srgbClr val="C00000"/>
                </a:solidFill>
              </a:rPr>
              <a:t>3.  Credit Default Risk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Bonds, Bi-Lateral and Non-Cleared Transactions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Risk of Counterpart Default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dirty="0"/>
              <a:t>Credit Default Swaps, Collateral &amp; CSA Agreements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2AE3AF-C562-55C2-F9BB-C80FB4AFB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961" y="1507908"/>
            <a:ext cx="6639636" cy="281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29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2682</Words>
  <Application>Microsoft Office PowerPoint</Application>
  <PresentationFormat>Widescreen</PresentationFormat>
  <Paragraphs>453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-apple-system</vt:lpstr>
      <vt:lpstr>Arial</vt:lpstr>
      <vt:lpstr>Calibri</vt:lpstr>
      <vt:lpstr>Calibri Light</vt:lpstr>
      <vt:lpstr>Cambria Math</vt:lpstr>
      <vt:lpstr>myriad roman</vt:lpstr>
      <vt:lpstr>NexusSansWebPro</vt:lpstr>
      <vt:lpstr>Times New Roman</vt:lpstr>
      <vt:lpstr>Wingdings</vt:lpstr>
      <vt:lpstr>Office Theme</vt:lpstr>
      <vt:lpstr>PowerPoint Presentation</vt:lpstr>
      <vt:lpstr>PowerPoint Presentation</vt:lpstr>
      <vt:lpstr>PART ONE - THEORY</vt:lpstr>
      <vt:lpstr>Interest Rate Markets - Project Finance</vt:lpstr>
      <vt:lpstr>Interest Rate Markets – Why the need for Speed?</vt:lpstr>
      <vt:lpstr>Interest Rate Markets – Models</vt:lpstr>
      <vt:lpstr>Interest Rate Markets – The LIBOR Problem</vt:lpstr>
      <vt:lpstr>Interest Rate Markets – LIBOR Benchmark Replacement</vt:lpstr>
      <vt:lpstr>Interest Rate Markets – Project Finance Risks &amp; Solutions</vt:lpstr>
      <vt:lpstr>Interest Rate Swaps – Fixed or Variable Borrowing Costs?</vt:lpstr>
      <vt:lpstr>Interest Rate Swaps –Market Quotes &amp; Pricing</vt:lpstr>
      <vt:lpstr>Interest Rate Swaps – Present Value</vt:lpstr>
      <vt:lpstr>Interest Rate Swaps – Par Rate</vt:lpstr>
      <vt:lpstr>Interest Rate Swaps - Specification</vt:lpstr>
      <vt:lpstr>Interest Rate Swaps - Schedules &amp; Stubs</vt:lpstr>
      <vt:lpstr>IR Products – Tenor &amp; Xccy Basis Swaps</vt:lpstr>
      <vt:lpstr>IR Products – Asset Swaps </vt:lpstr>
      <vt:lpstr>IR Products – Credit Default Swaps (CDS) </vt:lpstr>
      <vt:lpstr>IR Products – CDS Pricing </vt:lpstr>
      <vt:lpstr>IR Risk</vt:lpstr>
      <vt:lpstr>Yield Curves - Calibration</vt:lpstr>
      <vt:lpstr>Yield Curves – Collateral &amp; CSA Curves</vt:lpstr>
      <vt:lpstr>Yield Curves - Features</vt:lpstr>
      <vt:lpstr>Yield Curves – Curve Jacobian</vt:lpstr>
      <vt:lpstr>Yield Curves – Ultra-Fast Rebuilds</vt:lpstr>
      <vt:lpstr>Yield Curves – Real-Time Risk</vt:lpstr>
      <vt:lpstr>Yield Curves – Automatic Adjoint Differentiation (AAD)</vt:lpstr>
      <vt:lpstr>Yield Curves – AD Tangent Mode Example</vt:lpstr>
      <vt:lpstr>Yield Curves – AD Adjoint Mode Example</vt:lpstr>
      <vt:lpstr>Credit Models – Hazard Rates &amp; Survival Probabilities </vt:lpstr>
      <vt:lpstr>PART TWO – PRICING &amp; PRACTICE</vt:lpstr>
      <vt:lpstr>Interest Rate Swap – Annuity is the Key Pricing &amp; Risk Factor</vt:lpstr>
      <vt:lpstr>Interest Rate Swap – Pricing &amp; Risk Example</vt:lpstr>
      <vt:lpstr>Asset Swap - Structuring</vt:lpstr>
      <vt:lpstr>Asset Swap – Pricing as a Spread Over LIBOR (or RFR)</vt:lpstr>
      <vt:lpstr>Asset Swap – Pricing using Par-Par Method</vt:lpstr>
      <vt:lpstr>Pricing Tricks &amp; Rules of Thumb</vt:lpstr>
      <vt:lpstr>Pricing Tricks – Interest Rate Swap</vt:lpstr>
      <vt:lpstr>Pricing Tricks – Asset Swap</vt:lpstr>
      <vt:lpstr>References</vt:lpstr>
      <vt:lpstr>Appendix – Implicit Function Theorem (IFT)</vt:lpstr>
      <vt:lpstr>Appendix – Swap DV01 Risk Example using AAD (Part I)</vt:lpstr>
      <vt:lpstr>Appendix – Swap DV01 Risk Example using AAD (Part II)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2022-10-25T14:58:59Z</dcterms:created>
  <dcterms:modified xsi:type="dcterms:W3CDTF">2022-11-06T22:00:30Z</dcterms:modified>
</cp:coreProperties>
</file>